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0" r:id="rId4"/>
    <p:sldId id="259" r:id="rId5"/>
    <p:sldId id="261" r:id="rId6"/>
    <p:sldId id="258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用户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3"/>
  </p:normalViewPr>
  <p:slideViewPr>
    <p:cSldViewPr snapToGrid="0" snapToObjects="1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787F5B-EF06-034C-AFA2-B4C8E719FB6C}" type="datetimeFigureOut">
              <a:rPr kumimoji="1" lang="zh-CN" altLang="en-US" smtClean="0"/>
              <a:t>2021/3/29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FE5E8-2041-3A47-9AE6-D2E9EA5751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1070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7FE5E8-2041-3A47-9AE6-D2E9EA57519A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1877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7FE5E8-2041-3A47-9AE6-D2E9EA57519A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2149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/>
              <a:t>2020/6/19</a:t>
            </a:r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D514-C95C-D242-82AF-7DFE61C1A4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7038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/>
              <a:t>2020/6/19</a:t>
            </a:r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D514-C95C-D242-82AF-7DFE61C1A4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832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/>
              <a:t>2020/6/19</a:t>
            </a:r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D514-C95C-D242-82AF-7DFE61C1A4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3396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/>
              <a:t>2020/6/19</a:t>
            </a:r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D514-C95C-D242-82AF-7DFE61C1A4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3199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/>
              <a:t>2020/6/19</a:t>
            </a:r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D514-C95C-D242-82AF-7DFE61C1A4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919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/>
              <a:t>2020/6/19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D514-C95C-D242-82AF-7DFE61C1A4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769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/>
              <a:t>2020/6/19</a:t>
            </a:r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D514-C95C-D242-82AF-7DFE61C1A4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6474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/>
              <a:t>2020/6/19</a:t>
            </a:r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D514-C95C-D242-82AF-7DFE61C1A4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2548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/>
              <a:t>2020/6/19</a:t>
            </a:r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D514-C95C-D242-82AF-7DFE61C1A4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9161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/>
              <a:t>2020/6/19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D514-C95C-D242-82AF-7DFE61C1A4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7881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/>
              <a:t>2020/6/19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D514-C95C-D242-82AF-7DFE61C1A4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1532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zh-CN"/>
              <a:t>2020/6/19</a:t>
            </a:r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3AD514-C95C-D242-82AF-7DFE61C1A4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0010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tiff"/><Relationship Id="rId3" Type="http://schemas.openxmlformats.org/officeDocument/2006/relationships/image" Target="../media/image34.png"/><Relationship Id="rId7" Type="http://schemas.openxmlformats.org/officeDocument/2006/relationships/image" Target="../media/image38.tif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tiff"/><Relationship Id="rId5" Type="http://schemas.openxmlformats.org/officeDocument/2006/relationships/image" Target="../media/image36.tiff"/><Relationship Id="rId4" Type="http://schemas.openxmlformats.org/officeDocument/2006/relationships/image" Target="../media/image35.tiff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openxmlformats.org/officeDocument/2006/relationships/image" Target="../media/image17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6.tiff"/><Relationship Id="rId7" Type="http://schemas.openxmlformats.org/officeDocument/2006/relationships/image" Target="../media/image22.png"/><Relationship Id="rId12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7.png"/><Relationship Id="rId5" Type="http://schemas.openxmlformats.org/officeDocument/2006/relationships/image" Target="../media/image19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 descr="图片包含 自然, 游戏机, 日落&#10;&#10;描述已自动生成">
            <a:extLst>
              <a:ext uri="{FF2B5EF4-FFF2-40B4-BE49-F238E27FC236}">
                <a16:creationId xmlns:a16="http://schemas.microsoft.com/office/drawing/2014/main" id="{F4B06636-D99C-4D36-BAB7-E96508FE62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3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63752" y="738405"/>
            <a:ext cx="10058400" cy="23459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 Dissipation of Gravity Waves on Titan's Upper Atmosphere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0051" y="3258329"/>
            <a:ext cx="10058400" cy="286126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kumimoji="1" lang="en-US" altLang="zh-CN" sz="2200" b="1" dirty="0">
                <a:solidFill>
                  <a:srgbClr val="FFFFFF"/>
                </a:solidFill>
              </a:rPr>
              <a:t>--- Group Meeting of the Planetary Space Physics</a:t>
            </a:r>
          </a:p>
          <a:p>
            <a:r>
              <a:rPr kumimoji="1" lang="en-US" altLang="zh-CN" sz="2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WANG, XING</a:t>
            </a:r>
          </a:p>
          <a:p>
            <a:r>
              <a:rPr kumimoji="1" lang="en-US" altLang="zh-CN" sz="1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 Key Laboratory of Lunar and Planetary Sciences, Space Science Institute</a:t>
            </a:r>
          </a:p>
          <a:p>
            <a:r>
              <a:rPr kumimoji="1" lang="en-US" altLang="zh-CN" sz="1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Macau University of Science and Technology</a:t>
            </a:r>
          </a:p>
          <a:p>
            <a:endParaRPr kumimoji="1" lang="en-US" altLang="zh-CN" sz="14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sz="14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1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June 19, 2020</a:t>
            </a:r>
          </a:p>
          <a:p>
            <a:r>
              <a:rPr kumimoji="1" lang="en-US" altLang="zh-CN" sz="1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Huizhou, Guangdong, China</a:t>
            </a:r>
          </a:p>
          <a:p>
            <a:endParaRPr kumimoji="1" lang="en-US" altLang="zh-CN" sz="14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77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D514-C95C-D242-82AF-7DFE61C1A47F}" type="slidenum">
              <a:rPr kumimoji="1" lang="zh-CN" altLang="en-US" smtClean="0"/>
              <a:t>10</a:t>
            </a:fld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55814" cy="330041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160" y="425982"/>
            <a:ext cx="7963128" cy="30979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" y="3570914"/>
            <a:ext cx="5702173" cy="32583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43310" y="3232360"/>
                <a:ext cx="498590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 smtClean="0">
                            <a:latin typeface="Cambria Math" panose="02040503050406030204" pitchFamily="18" charset="0"/>
                            <a:ea typeface="STSong" charset="-122"/>
                            <a:cs typeface="STSong" charset="-122"/>
                          </a:rPr>
                        </m:ctrlPr>
                      </m:sSubPr>
                      <m:e>
                        <m:r>
                          <a:rPr kumimoji="1" lang="en-US" altLang="zh-CN" sz="1600" b="0" i="1" smtClean="0">
                            <a:latin typeface="Cambria Math" charset="0"/>
                            <a:ea typeface="STSong" charset="-122"/>
                            <a:cs typeface="STSong" charset="-122"/>
                          </a:rPr>
                          <m:t>𝑝</m:t>
                        </m:r>
                      </m:e>
                      <m:sub>
                        <m:r>
                          <a:rPr kumimoji="1" lang="en-US" altLang="zh-CN" sz="1600" b="0" i="1" smtClean="0">
                            <a:latin typeface="Cambria Math" charset="0"/>
                            <a:ea typeface="STSong" charset="-122"/>
                            <a:cs typeface="STSong" charset="-122"/>
                          </a:rPr>
                          <m:t>0</m:t>
                        </m:r>
                      </m:sub>
                    </m:sSub>
                    <m:r>
                      <a:rPr kumimoji="1" lang="en-US" altLang="zh-CN" sz="1600" b="0" i="1" smtClean="0">
                        <a:latin typeface="Cambria Math" charset="0"/>
                        <a:ea typeface="STSong" charset="-122"/>
                        <a:cs typeface="STSong" charset="-122"/>
                      </a:rPr>
                      <m:t>, </m:t>
                    </m:r>
                    <m:sSub>
                      <m:sSubPr>
                        <m:ctrlPr>
                          <a:rPr kumimoji="1" lang="en-US" altLang="zh-CN" sz="1600" b="0" i="1" smtClean="0">
                            <a:latin typeface="Cambria Math" panose="02040503050406030204" pitchFamily="18" charset="0"/>
                            <a:ea typeface="STSong" charset="-122"/>
                            <a:cs typeface="STSong" charset="-122"/>
                          </a:rPr>
                        </m:ctrlPr>
                      </m:sSubPr>
                      <m:e>
                        <m:r>
                          <a:rPr kumimoji="1" lang="en-US" altLang="zh-CN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b>
                        <m:r>
                          <a:rPr kumimoji="1" lang="en-US" altLang="zh-CN" sz="1600" b="0" i="1" smtClean="0">
                            <a:latin typeface="Cambria Math" charset="0"/>
                            <a:ea typeface="STSong" charset="-122"/>
                            <a:cs typeface="STSong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zh-CN" sz="1600" dirty="0">
                    <a:latin typeface="STSong" charset="-122"/>
                    <a:ea typeface="STSong" charset="-122"/>
                    <a:cs typeface="STSong" charset="-122"/>
                  </a:rPr>
                  <a:t> </a:t>
                </a:r>
                <a:r>
                  <a:rPr kumimoji="1" lang="zh-CN" altLang="en-US" sz="1600" dirty="0">
                    <a:latin typeface="STSong" charset="-122"/>
                    <a:ea typeface="STSong" charset="-122"/>
                    <a:cs typeface="STSong" charset="-122"/>
                  </a:rPr>
                  <a:t>满足流体静力学平衡，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 smtClean="0">
                            <a:latin typeface="Cambria Math" panose="02040503050406030204" pitchFamily="18" charset="0"/>
                            <a:ea typeface="STSong" charset="-122"/>
                            <a:cs typeface="STSong" charset="-122"/>
                          </a:rPr>
                        </m:ctrlPr>
                      </m:sSubPr>
                      <m:e>
                        <m:r>
                          <a:rPr kumimoji="1" lang="en-US" altLang="zh-CN" sz="1600" b="0" i="1" smtClean="0">
                            <a:latin typeface="Cambria Math" charset="0"/>
                            <a:ea typeface="STSong" charset="-122"/>
                            <a:cs typeface="STSong" charset="-122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1600" b="0" i="1" smtClean="0">
                            <a:latin typeface="Cambria Math" charset="0"/>
                            <a:ea typeface="STSong" charset="-122"/>
                            <a:cs typeface="STSong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zh-CN" altLang="en-US" sz="1600" dirty="0">
                    <a:latin typeface="STSong" charset="-122"/>
                    <a:ea typeface="STSong" charset="-122"/>
                    <a:cs typeface="STSong" charset="-122"/>
                  </a:rPr>
                  <a:t>来源</a:t>
                </a:r>
                <a:r>
                  <a:rPr kumimoji="1" lang="en-US" altLang="zh-CN" sz="1600" dirty="0">
                    <a:latin typeface="STSong" charset="-122"/>
                    <a:ea typeface="STSong" charset="-122"/>
                    <a:cs typeface="STSong" charset="-122"/>
                  </a:rPr>
                  <a:t>Strobel </a:t>
                </a:r>
                <a:r>
                  <a:rPr kumimoji="1" lang="en-US" altLang="zh-CN" sz="1600" dirty="0" err="1">
                    <a:latin typeface="STSong" charset="-122"/>
                    <a:ea typeface="STSong" charset="-122"/>
                    <a:cs typeface="STSong" charset="-122"/>
                  </a:rPr>
                  <a:t>et.al</a:t>
                </a:r>
                <a:r>
                  <a:rPr kumimoji="1" lang="en-US" altLang="zh-CN" sz="1600" dirty="0">
                    <a:latin typeface="STSong" charset="-122"/>
                    <a:ea typeface="STSong" charset="-122"/>
                    <a:cs typeface="STSong" charset="-122"/>
                  </a:rPr>
                  <a:t> 2012</a:t>
                </a:r>
                <a:endParaRPr kumimoji="1" lang="zh-CN" altLang="en-US" sz="1600" dirty="0">
                  <a:latin typeface="STSong" charset="-122"/>
                  <a:ea typeface="STSong" charset="-122"/>
                  <a:cs typeface="STSong" charset="-122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10" y="3232360"/>
                <a:ext cx="4985902" cy="338554"/>
              </a:xfrm>
              <a:prstGeom prst="rect">
                <a:avLst/>
              </a:prstGeom>
              <a:blipFill rotWithShape="0">
                <a:blip r:embed="rId5"/>
                <a:stretch>
                  <a:fillRect t="-7143" b="-19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线连接符 9"/>
          <p:cNvCxnSpPr/>
          <p:nvPr/>
        </p:nvCxnSpPr>
        <p:spPr>
          <a:xfrm flipV="1">
            <a:off x="6724710" y="1361841"/>
            <a:ext cx="0" cy="1632030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271598" y="3553468"/>
            <a:ext cx="4792303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STSong" charset="-122"/>
                <a:ea typeface="STSong" charset="-122"/>
                <a:cs typeface="STSong" charset="-122"/>
              </a:rPr>
              <a:t>最大振幅固定为</a:t>
            </a:r>
            <a:r>
              <a:rPr kumimoji="1" lang="en-US" altLang="zh-CN" dirty="0">
                <a:latin typeface="STSong" charset="-122"/>
                <a:ea typeface="STSong" charset="-122"/>
                <a:cs typeface="STSong" charset="-122"/>
              </a:rPr>
              <a:t>10K (Muller-</a:t>
            </a:r>
            <a:r>
              <a:rPr kumimoji="1" lang="en-US" altLang="zh-CN" dirty="0" err="1">
                <a:latin typeface="STSong" charset="-122"/>
                <a:ea typeface="STSong" charset="-122"/>
                <a:cs typeface="STSong" charset="-122"/>
              </a:rPr>
              <a:t>Wodarg</a:t>
            </a:r>
            <a:r>
              <a:rPr kumimoji="1" lang="en-US" altLang="zh-CN" dirty="0">
                <a:latin typeface="STSong" charset="-122"/>
                <a:ea typeface="STSong" charset="-122"/>
                <a:cs typeface="STSong" charset="-122"/>
              </a:rPr>
              <a:t> et al.2006)</a:t>
            </a:r>
            <a:endParaRPr kumimoji="1" lang="zh-CN" altLang="en-US" dirty="0">
              <a:latin typeface="STSong" charset="-122"/>
              <a:ea typeface="STSong" charset="-122"/>
              <a:cs typeface="STSong" charset="-122"/>
            </a:endParaRPr>
          </a:p>
        </p:txBody>
      </p:sp>
      <p:cxnSp>
        <p:nvCxnSpPr>
          <p:cNvPr id="12" name="直线箭头连接符 11"/>
          <p:cNvCxnSpPr/>
          <p:nvPr/>
        </p:nvCxnSpPr>
        <p:spPr>
          <a:xfrm>
            <a:off x="6836660" y="3106399"/>
            <a:ext cx="221366" cy="4028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7015163" y="4184443"/>
            <a:ext cx="3597299" cy="23083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STSong" charset="-122"/>
                <a:ea typeface="STSong" charset="-122"/>
                <a:cs typeface="STSong" charset="-122"/>
              </a:rPr>
              <a:t>Muller-</a:t>
            </a:r>
            <a:r>
              <a:rPr kumimoji="1" lang="en-US" altLang="zh-CN" dirty="0" err="1">
                <a:latin typeface="STSong" charset="-122"/>
                <a:ea typeface="STSong" charset="-122"/>
                <a:cs typeface="STSong" charset="-122"/>
              </a:rPr>
              <a:t>Wodarg</a:t>
            </a:r>
            <a:r>
              <a:rPr kumimoji="1" lang="en-US" altLang="zh-CN" dirty="0">
                <a:latin typeface="STSong" charset="-122"/>
                <a:ea typeface="STSong" charset="-122"/>
                <a:cs typeface="STSong" charset="-122"/>
              </a:rPr>
              <a:t> et al.2006</a:t>
            </a:r>
            <a:r>
              <a:rPr kumimoji="1" lang="zh-CN" altLang="en-US" dirty="0">
                <a:latin typeface="STSong" charset="-122"/>
                <a:ea typeface="STSong" charset="-122"/>
                <a:cs typeface="STSong" charset="-122"/>
              </a:rPr>
              <a:t> 分析波的垂直波长范围在</a:t>
            </a:r>
            <a:r>
              <a:rPr kumimoji="1" lang="en-US" altLang="zh-CN" dirty="0">
                <a:latin typeface="STSong" charset="-122"/>
                <a:ea typeface="STSong" charset="-122"/>
                <a:cs typeface="STSong" charset="-122"/>
              </a:rPr>
              <a:t>1000-1600km </a:t>
            </a:r>
            <a:r>
              <a:rPr kumimoji="1" lang="zh-CN" altLang="en-US" dirty="0">
                <a:latin typeface="STSong" charset="-122"/>
                <a:ea typeface="STSong" charset="-122"/>
                <a:cs typeface="STSong" charset="-122"/>
              </a:rPr>
              <a:t>高度为</a:t>
            </a:r>
            <a:r>
              <a:rPr kumimoji="1" lang="en-US" altLang="zh-CN" dirty="0">
                <a:latin typeface="STSong" charset="-122"/>
                <a:ea typeface="STSong" charset="-122"/>
                <a:cs typeface="STSong" charset="-122"/>
              </a:rPr>
              <a:t>170km-360km ;</a:t>
            </a:r>
          </a:p>
          <a:p>
            <a:endParaRPr kumimoji="1" lang="en-US" altLang="zh-CN" dirty="0">
              <a:latin typeface="STSong" charset="-122"/>
              <a:ea typeface="STSong" charset="-122"/>
              <a:cs typeface="STSong" charset="-122"/>
            </a:endParaRPr>
          </a:p>
          <a:p>
            <a:r>
              <a:rPr kumimoji="1" lang="zh-CN" altLang="en-US" dirty="0">
                <a:latin typeface="STSong" charset="-122"/>
                <a:ea typeface="STSong" charset="-122"/>
                <a:cs typeface="STSong" charset="-122"/>
              </a:rPr>
              <a:t>为了与</a:t>
            </a:r>
            <a:r>
              <a:rPr kumimoji="1" lang="en-US" altLang="zh-CN" dirty="0">
                <a:latin typeface="STSong" charset="-122"/>
                <a:ea typeface="STSong" charset="-122"/>
                <a:cs typeface="STSong" charset="-122"/>
              </a:rPr>
              <a:t>Muller-</a:t>
            </a:r>
            <a:r>
              <a:rPr kumimoji="1" lang="en-US" altLang="zh-CN" dirty="0" err="1">
                <a:latin typeface="STSong" charset="-122"/>
                <a:ea typeface="STSong" charset="-122"/>
                <a:cs typeface="STSong" charset="-122"/>
              </a:rPr>
              <a:t>Wodarg</a:t>
            </a:r>
            <a:r>
              <a:rPr kumimoji="1" lang="en-US" altLang="zh-CN" dirty="0">
                <a:latin typeface="STSong" charset="-122"/>
                <a:ea typeface="STSong" charset="-122"/>
                <a:cs typeface="STSong" charset="-122"/>
              </a:rPr>
              <a:t> et al.2006</a:t>
            </a:r>
            <a:r>
              <a:rPr kumimoji="1" lang="zh-CN" altLang="en-US" dirty="0">
                <a:latin typeface="STSong" charset="-122"/>
                <a:ea typeface="STSong" charset="-122"/>
                <a:cs typeface="STSong" charset="-122"/>
              </a:rPr>
              <a:t>估计的结果做对比，选取这三个代表的重力波分析其能流和加热率；</a:t>
            </a:r>
            <a:endParaRPr kumimoji="1" lang="en-US" altLang="zh-CN" dirty="0">
              <a:latin typeface="STSong" charset="-122"/>
              <a:ea typeface="STSong" charset="-122"/>
              <a:cs typeface="STSong" charset="-122"/>
            </a:endParaRPr>
          </a:p>
          <a:p>
            <a:endParaRPr kumimoji="1" lang="zh-CN" altLang="en-US" dirty="0">
              <a:latin typeface="STSong" charset="-122"/>
              <a:ea typeface="STSong" charset="-122"/>
              <a:cs typeface="STSong" charset="-122"/>
            </a:endParaRPr>
          </a:p>
        </p:txBody>
      </p:sp>
      <p:cxnSp>
        <p:nvCxnSpPr>
          <p:cNvPr id="18" name="直线箭头连接符 17"/>
          <p:cNvCxnSpPr/>
          <p:nvPr/>
        </p:nvCxnSpPr>
        <p:spPr>
          <a:xfrm flipV="1">
            <a:off x="5595241" y="4346582"/>
            <a:ext cx="1279661" cy="30394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 flipV="1">
            <a:off x="5616134" y="4996160"/>
            <a:ext cx="1279661" cy="30394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/>
          <p:nvPr/>
        </p:nvCxnSpPr>
        <p:spPr>
          <a:xfrm flipV="1">
            <a:off x="5595240" y="5747169"/>
            <a:ext cx="1279661" cy="30394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5795694" y="115567"/>
            <a:ext cx="3490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➣</a:t>
            </a:r>
            <a:r>
              <a:rPr kumimoji="1" lang="zh-CN" altLang="en-US" dirty="0">
                <a:latin typeface="STSong" charset="-122"/>
                <a:ea typeface="STSong" charset="-122"/>
                <a:cs typeface="STSong" charset="-122"/>
              </a:rPr>
              <a:t>波周期 </a:t>
            </a:r>
            <a:r>
              <a:rPr kumimoji="1" lang="en-US" altLang="zh-CN" dirty="0">
                <a:latin typeface="STSong" charset="-122"/>
                <a:ea typeface="STSong" charset="-122"/>
                <a:cs typeface="STSong" charset="-122"/>
              </a:rPr>
              <a:t>1.5-10h (Cui et al. 2014 ).</a:t>
            </a:r>
            <a:endParaRPr kumimoji="1" lang="zh-CN" altLang="en-US" dirty="0">
              <a:latin typeface="STSong" charset="-122"/>
              <a:ea typeface="STSong" charset="-122"/>
              <a:cs typeface="ST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647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D514-C95C-D242-82AF-7DFE61C1A47F}" type="slidenum">
              <a:rPr kumimoji="1" lang="zh-CN" altLang="en-US" smtClean="0"/>
              <a:t>11</a:t>
            </a:fld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055" y="146917"/>
            <a:ext cx="4630034" cy="42027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763" y="4349682"/>
            <a:ext cx="4751326" cy="23515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987" y="342865"/>
            <a:ext cx="2922263" cy="54955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342866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dirty="0">
                <a:latin typeface="STSong" charset="-122"/>
                <a:ea typeface="STSong" charset="-122"/>
                <a:cs typeface="STSong" charset="-122"/>
              </a:rPr>
              <a:t>➣加热率：</a:t>
            </a:r>
            <a:endParaRPr lang="zh-CN" altLang="en-US" sz="2000" dirty="0">
              <a:latin typeface="STSong" charset="-122"/>
              <a:ea typeface="STSong" charset="-122"/>
              <a:cs typeface="STSong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41" y="899023"/>
            <a:ext cx="1492859" cy="32137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17421" y="836330"/>
            <a:ext cx="1461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STSong" charset="-122"/>
                <a:ea typeface="STSong" charset="-122"/>
                <a:cs typeface="STSong" charset="-122"/>
              </a:rPr>
              <a:t>为感热通量</a:t>
            </a:r>
            <a:r>
              <a:rPr kumimoji="1" lang="en-US" altLang="zh-CN" dirty="0">
                <a:latin typeface="STSong" charset="-122"/>
                <a:ea typeface="STSong" charset="-122"/>
                <a:cs typeface="STSong" charset="-122"/>
              </a:rPr>
              <a:t>;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9370" y="804113"/>
            <a:ext cx="1694901" cy="43376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635155" y="816233"/>
            <a:ext cx="257175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STSong" charset="-122"/>
                <a:ea typeface="STSong" charset="-122"/>
                <a:cs typeface="STSong" charset="-122"/>
              </a:rPr>
              <a:t>为粘滞耗散导致的能流</a:t>
            </a:r>
            <a:r>
              <a:rPr kumimoji="1" lang="zh-CN" altLang="en-US" sz="1600" dirty="0">
                <a:latin typeface="STSong" charset="-122"/>
                <a:ea typeface="STSong" charset="-122"/>
                <a:cs typeface="STSong" charset="-122"/>
              </a:rPr>
              <a:t>；</a:t>
            </a:r>
            <a:endParaRPr kumimoji="1" lang="en-US" altLang="zh-CN" sz="1600" dirty="0">
              <a:latin typeface="STSong" charset="-122"/>
              <a:ea typeface="STSong" charset="-122"/>
              <a:cs typeface="STSong" charset="-122"/>
            </a:endParaRPr>
          </a:p>
          <a:p>
            <a:endParaRPr kumimoji="1" lang="en-US" altLang="zh-CN" sz="1600" dirty="0">
              <a:latin typeface="STSong" charset="-122"/>
              <a:ea typeface="STSong" charset="-122"/>
              <a:cs typeface="STSong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641" y="1330931"/>
            <a:ext cx="1817526" cy="46736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989186" y="1357649"/>
            <a:ext cx="295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STSong" charset="-122"/>
                <a:ea typeface="STSong" charset="-122"/>
                <a:cs typeface="STSong" charset="-122"/>
              </a:rPr>
              <a:t>为波导压力梯度做的功；</a:t>
            </a:r>
            <a:endParaRPr kumimoji="1" lang="en-US" altLang="zh-CN" dirty="0">
              <a:latin typeface="STSong" charset="-122"/>
              <a:ea typeface="STSong" charset="-122"/>
              <a:cs typeface="STSong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641" y="1908823"/>
            <a:ext cx="1510792" cy="399406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831543" y="1878968"/>
            <a:ext cx="2493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STSong" charset="-122"/>
                <a:ea typeface="STSong" charset="-122"/>
                <a:cs typeface="STSong" charset="-122"/>
              </a:rPr>
              <a:t>为波导欧拉转移做的功</a:t>
            </a:r>
            <a:r>
              <a:rPr kumimoji="1" lang="en-US" altLang="zh-CN" dirty="0">
                <a:latin typeface="STSong" charset="-122"/>
                <a:ea typeface="STSong" charset="-122"/>
                <a:cs typeface="STSong" charset="-122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21640" y="2623201"/>
                <a:ext cx="670779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dirty="0"/>
                  <a:t>➣</a:t>
                </a:r>
                <a:r>
                  <a:rPr lang="en-US" altLang="zh-CN" dirty="0"/>
                  <a:t> </a:t>
                </a:r>
                <a:r>
                  <a:rPr kumimoji="1" lang="en-US" altLang="zh-CN" dirty="0">
                    <a:latin typeface="STSong" charset="-122"/>
                    <a:ea typeface="STSong" charset="-122"/>
                    <a:cs typeface="STSong" charset="-122"/>
                  </a:rPr>
                  <a:t>Muller-</a:t>
                </a:r>
                <a:r>
                  <a:rPr kumimoji="1" lang="en-US" altLang="zh-CN" dirty="0" err="1">
                    <a:latin typeface="STSong" charset="-122"/>
                    <a:ea typeface="STSong" charset="-122"/>
                    <a:cs typeface="STSong" charset="-122"/>
                  </a:rPr>
                  <a:t>Wodarg</a:t>
                </a:r>
                <a:r>
                  <a:rPr kumimoji="1" lang="en-US" altLang="zh-CN" dirty="0">
                    <a:latin typeface="STSong" charset="-122"/>
                    <a:ea typeface="STSong" charset="-122"/>
                    <a:cs typeface="STSong" charset="-122"/>
                  </a:rPr>
                  <a:t> et al.2006</a:t>
                </a:r>
                <a:r>
                  <a:rPr kumimoji="1" lang="zh-CN" altLang="en-US" dirty="0">
                    <a:latin typeface="STSong" charset="-122"/>
                    <a:ea typeface="STSong" charset="-122"/>
                    <a:cs typeface="STSong" charset="-122"/>
                  </a:rPr>
                  <a:t> 粗略估计波的最大能流为</a:t>
                </a:r>
                <a:r>
                  <a:rPr kumimoji="1" lang="en-US" altLang="zh-CN" dirty="0">
                    <a:latin typeface="STSong" charset="-122"/>
                    <a:ea typeface="STSong" charset="-122"/>
                    <a:cs typeface="STSong" charset="-122"/>
                  </a:rPr>
                  <a:t>1.2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  <a:ea typeface="STSong" charset="-122"/>
                        <a:cs typeface="STSong" charset="-122"/>
                      </a:rPr>
                      <m:t>×</m:t>
                    </m:r>
                  </m:oMath>
                </a14:m>
                <a:r>
                  <a:rPr kumimoji="1" lang="en-US" altLang="zh-CN" dirty="0">
                    <a:latin typeface="STSong" charset="-122"/>
                    <a:ea typeface="STSong" charset="-122"/>
                    <a:cs typeface="STSong" charset="-122"/>
                  </a:rPr>
                  <a:t>10</a:t>
                </a:r>
                <a:r>
                  <a:rPr kumimoji="1" lang="en-US" altLang="zh-CN" baseline="30000" dirty="0">
                    <a:latin typeface="STSong" charset="-122"/>
                    <a:ea typeface="STSong" charset="-122"/>
                    <a:cs typeface="STSong" charset="-122"/>
                  </a:rPr>
                  <a:t>9 </a:t>
                </a:r>
                <a:r>
                  <a:rPr kumimoji="1" lang="en-US" altLang="zh-CN" dirty="0">
                    <a:latin typeface="STSong" charset="-122"/>
                    <a:ea typeface="STSong" charset="-122"/>
                    <a:cs typeface="STSong" charset="-122"/>
                  </a:rPr>
                  <a:t> eV cm</a:t>
                </a:r>
                <a:r>
                  <a:rPr kumimoji="1" lang="en-US" altLang="zh-CN" baseline="30000" dirty="0">
                    <a:latin typeface="STSong" charset="-122"/>
                    <a:ea typeface="STSong" charset="-122"/>
                    <a:cs typeface="STSong" charset="-122"/>
                  </a:rPr>
                  <a:t>-2</a:t>
                </a:r>
                <a:r>
                  <a:rPr kumimoji="1" lang="en-US" altLang="zh-CN" dirty="0">
                    <a:latin typeface="STSong" charset="-122"/>
                    <a:ea typeface="STSong" charset="-122"/>
                    <a:cs typeface="STSong" charset="-122"/>
                  </a:rPr>
                  <a:t> s</a:t>
                </a:r>
                <a:r>
                  <a:rPr kumimoji="1" lang="en-US" altLang="zh-CN" baseline="30000" dirty="0">
                    <a:latin typeface="STSong" charset="-122"/>
                    <a:ea typeface="STSong" charset="-122"/>
                    <a:cs typeface="STSong" charset="-122"/>
                  </a:rPr>
                  <a:t>-1</a:t>
                </a:r>
                <a:r>
                  <a:rPr kumimoji="1" lang="en-US" altLang="zh-CN" dirty="0">
                    <a:latin typeface="STSong" charset="-122"/>
                    <a:ea typeface="STSong" charset="-122"/>
                    <a:cs typeface="STSong" charset="-122"/>
                  </a:rPr>
                  <a:t> ;</a:t>
                </a: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40" y="2623201"/>
                <a:ext cx="6707797" cy="646331"/>
              </a:xfrm>
              <a:prstGeom prst="rect">
                <a:avLst/>
              </a:prstGeom>
              <a:blipFill rotWithShape="0">
                <a:blip r:embed="rId9"/>
                <a:stretch>
                  <a:fillRect l="-727" t="-754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>
          <a:xfrm>
            <a:off x="185443" y="3553726"/>
            <a:ext cx="662969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>
                <a:latin typeface="STSong" charset="-122"/>
                <a:ea typeface="STSong" charset="-122"/>
                <a:cs typeface="STSong" charset="-122"/>
              </a:rPr>
              <a:t>➣ </a:t>
            </a:r>
            <a:r>
              <a:rPr kumimoji="1" lang="en-US" altLang="zh-CN" dirty="0">
                <a:latin typeface="STSong" charset="-122"/>
                <a:ea typeface="STSong" charset="-122"/>
                <a:cs typeface="STSong" charset="-122"/>
              </a:rPr>
              <a:t>Snowden &amp; </a:t>
            </a:r>
            <a:r>
              <a:rPr kumimoji="1" lang="en-US" altLang="zh-CN" dirty="0" err="1">
                <a:latin typeface="STSong" charset="-122"/>
                <a:ea typeface="STSong" charset="-122"/>
                <a:cs typeface="STSong" charset="-122"/>
              </a:rPr>
              <a:t>Yelle</a:t>
            </a:r>
            <a:r>
              <a:rPr kumimoji="1" lang="en-US" altLang="zh-CN" dirty="0">
                <a:latin typeface="STSong" charset="-122"/>
                <a:ea typeface="STSong" charset="-122"/>
                <a:cs typeface="STSong" charset="-122"/>
              </a:rPr>
              <a:t> et al. 2014 </a:t>
            </a:r>
            <a:r>
              <a:rPr kumimoji="1" lang="zh-CN" altLang="en-US" dirty="0">
                <a:latin typeface="STSong" charset="-122"/>
                <a:ea typeface="STSong" charset="-122"/>
                <a:cs typeface="STSong" charset="-122"/>
              </a:rPr>
              <a:t>粗略估计了波的最大加热率为</a:t>
            </a:r>
            <a:r>
              <a:rPr kumimoji="1" lang="en-US" altLang="zh-CN" dirty="0">
                <a:latin typeface="STSong" charset="-122"/>
                <a:ea typeface="STSong" charset="-122"/>
                <a:cs typeface="STSong" charset="-122"/>
              </a:rPr>
              <a:t>30 eV cm</a:t>
            </a:r>
            <a:r>
              <a:rPr kumimoji="1" lang="en-US" altLang="zh-CN" baseline="30000" dirty="0">
                <a:latin typeface="STSong" charset="-122"/>
                <a:ea typeface="STSong" charset="-122"/>
                <a:cs typeface="STSong" charset="-122"/>
              </a:rPr>
              <a:t>-3</a:t>
            </a:r>
            <a:r>
              <a:rPr kumimoji="1" lang="en-US" altLang="zh-CN" dirty="0">
                <a:latin typeface="STSong" charset="-122"/>
                <a:ea typeface="STSong" charset="-122"/>
                <a:cs typeface="STSong" charset="-122"/>
              </a:rPr>
              <a:t> s</a:t>
            </a:r>
            <a:r>
              <a:rPr kumimoji="1" lang="en-US" altLang="zh-CN" baseline="30000" dirty="0">
                <a:latin typeface="STSong" charset="-122"/>
                <a:ea typeface="STSong" charset="-122"/>
                <a:cs typeface="STSong" charset="-122"/>
              </a:rPr>
              <a:t>-1</a:t>
            </a:r>
            <a:r>
              <a:rPr kumimoji="1" lang="en-US" altLang="zh-CN" dirty="0">
                <a:latin typeface="STSong" charset="-122"/>
                <a:ea typeface="STSong" charset="-122"/>
                <a:cs typeface="STSong" charset="-122"/>
              </a:rPr>
              <a:t> ,</a:t>
            </a:r>
            <a:r>
              <a:rPr kumimoji="1" lang="zh-CN" altLang="en-US" dirty="0">
                <a:latin typeface="STSong" charset="-122"/>
                <a:ea typeface="STSong" charset="-122"/>
                <a:cs typeface="STSong" charset="-122"/>
              </a:rPr>
              <a:t>最大的制冷率为 </a:t>
            </a:r>
            <a:r>
              <a:rPr kumimoji="1" lang="en-US" altLang="zh-CN" dirty="0">
                <a:latin typeface="STSong" charset="-122"/>
                <a:ea typeface="STSong" charset="-122"/>
                <a:cs typeface="STSong" charset="-122"/>
              </a:rPr>
              <a:t>9 eV cm</a:t>
            </a:r>
            <a:r>
              <a:rPr kumimoji="1" lang="en-US" altLang="zh-CN" baseline="30000" dirty="0">
                <a:latin typeface="STSong" charset="-122"/>
                <a:ea typeface="STSong" charset="-122"/>
                <a:cs typeface="STSong" charset="-122"/>
              </a:rPr>
              <a:t>-3</a:t>
            </a:r>
            <a:r>
              <a:rPr kumimoji="1" lang="en-US" altLang="zh-CN" dirty="0">
                <a:latin typeface="STSong" charset="-122"/>
                <a:ea typeface="STSong" charset="-122"/>
                <a:cs typeface="STSong" charset="-122"/>
              </a:rPr>
              <a:t> s</a:t>
            </a:r>
            <a:r>
              <a:rPr kumimoji="1" lang="en-US" altLang="zh-CN" baseline="30000" dirty="0">
                <a:latin typeface="STSong" charset="-122"/>
                <a:ea typeface="STSong" charset="-122"/>
                <a:cs typeface="STSong" charset="-122"/>
              </a:rPr>
              <a:t>-1</a:t>
            </a:r>
            <a:r>
              <a:rPr kumimoji="1" lang="en-US" altLang="zh-CN" dirty="0">
                <a:latin typeface="STSong" charset="-122"/>
                <a:ea typeface="STSong" charset="-122"/>
                <a:cs typeface="STSong" charset="-122"/>
              </a:rPr>
              <a:t> ;</a:t>
            </a:r>
            <a:r>
              <a:rPr kumimoji="1" lang="zh-CN" altLang="en-US" dirty="0">
                <a:latin typeface="STSong" charset="-122"/>
                <a:ea typeface="STSong" charset="-122"/>
                <a:cs typeface="STSong" charset="-122"/>
              </a:rPr>
              <a:t>且太阳</a:t>
            </a:r>
            <a:r>
              <a:rPr kumimoji="1" lang="en-US" altLang="zh-CN" dirty="0">
                <a:latin typeface="STSong" charset="-122"/>
                <a:ea typeface="STSong" charset="-122"/>
                <a:cs typeface="STSong" charset="-122"/>
              </a:rPr>
              <a:t>EUV</a:t>
            </a:r>
            <a:r>
              <a:rPr kumimoji="1" lang="zh-CN" altLang="en-US" dirty="0">
                <a:latin typeface="STSong" charset="-122"/>
                <a:ea typeface="STSong" charset="-122"/>
                <a:cs typeface="STSong" charset="-122"/>
              </a:rPr>
              <a:t>辐射在</a:t>
            </a:r>
            <a:r>
              <a:rPr kumimoji="1" lang="en-US" altLang="zh-CN" dirty="0">
                <a:latin typeface="STSong" charset="-122"/>
                <a:ea typeface="STSong" charset="-122"/>
                <a:cs typeface="STSong" charset="-122"/>
              </a:rPr>
              <a:t>1100km</a:t>
            </a:r>
            <a:r>
              <a:rPr kumimoji="1" lang="zh-CN" altLang="en-US" dirty="0">
                <a:latin typeface="STSong" charset="-122"/>
                <a:ea typeface="STSong" charset="-122"/>
                <a:cs typeface="STSong" charset="-122"/>
              </a:rPr>
              <a:t>高度的加热率为</a:t>
            </a:r>
            <a:r>
              <a:rPr kumimoji="1" lang="en-US" altLang="zh-CN" dirty="0">
                <a:latin typeface="STSong" charset="-122"/>
                <a:ea typeface="STSong" charset="-122"/>
                <a:cs typeface="STSong" charset="-122"/>
              </a:rPr>
              <a:t> 65 eV cm</a:t>
            </a:r>
            <a:r>
              <a:rPr kumimoji="1" lang="en-US" altLang="zh-CN" baseline="30000" dirty="0">
                <a:latin typeface="STSong" charset="-122"/>
                <a:ea typeface="STSong" charset="-122"/>
                <a:cs typeface="STSong" charset="-122"/>
              </a:rPr>
              <a:t>-3</a:t>
            </a:r>
            <a:r>
              <a:rPr kumimoji="1" lang="en-US" altLang="zh-CN" dirty="0">
                <a:latin typeface="STSong" charset="-122"/>
                <a:ea typeface="STSong" charset="-122"/>
                <a:cs typeface="STSong" charset="-122"/>
              </a:rPr>
              <a:t> s</a:t>
            </a:r>
            <a:r>
              <a:rPr kumimoji="1" lang="en-US" altLang="zh-CN" baseline="30000" dirty="0">
                <a:latin typeface="STSong" charset="-122"/>
                <a:ea typeface="STSong" charset="-122"/>
                <a:cs typeface="STSong" charset="-122"/>
              </a:rPr>
              <a:t>-1</a:t>
            </a:r>
            <a:r>
              <a:rPr kumimoji="1" lang="zh-CN" altLang="en-US" baseline="30000" dirty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zh-CN" altLang="en-US" dirty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dirty="0">
                <a:latin typeface="STSong" charset="-122"/>
                <a:ea typeface="STSong" charset="-122"/>
                <a:cs typeface="STSong" charset="-122"/>
              </a:rPr>
              <a:t>.</a:t>
            </a:r>
            <a:endParaRPr kumimoji="1" lang="en-US" altLang="zh-CN" baseline="30000" dirty="0">
              <a:latin typeface="STSong" charset="-122"/>
              <a:ea typeface="STSong" charset="-122"/>
              <a:cs typeface="STSong" charset="-122"/>
            </a:endParaRPr>
          </a:p>
          <a:p>
            <a:endParaRPr kumimoji="1" lang="en-US" altLang="zh-CN" dirty="0">
              <a:latin typeface="STSong" charset="-122"/>
              <a:ea typeface="STSong" charset="-122"/>
              <a:cs typeface="STSong" charset="-122"/>
            </a:endParaRPr>
          </a:p>
          <a:p>
            <a:r>
              <a:rPr kumimoji="1" lang="en-US" altLang="zh-CN" sz="1600" baseline="30000" dirty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en-US" altLang="zh-CN" sz="1600" dirty="0">
                <a:latin typeface="STSong" charset="-122"/>
                <a:ea typeface="STSong" charset="-122"/>
                <a:cs typeface="STSong" charset="-122"/>
              </a:rPr>
              <a:t>     </a:t>
            </a:r>
            <a:endParaRPr kumimoji="1" lang="zh-CN" altLang="en-US" sz="1600" dirty="0">
              <a:latin typeface="STSong" charset="-122"/>
              <a:ea typeface="STSong" charset="-122"/>
              <a:cs typeface="ST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4328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D514-C95C-D242-82AF-7DFE61C1A47F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07953" y="160488"/>
            <a:ext cx="4158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➣ </a:t>
            </a:r>
            <a:r>
              <a:rPr kumimoji="1" lang="zh-CN" altLang="en-US" sz="2000" dirty="0">
                <a:latin typeface="STSong" charset="-122"/>
                <a:ea typeface="STSong" charset="-122"/>
                <a:cs typeface="STSong" charset="-122"/>
              </a:rPr>
              <a:t>探讨波的加热率导致的温度变化</a:t>
            </a:r>
            <a:r>
              <a:rPr kumimoji="1" lang="en-US" altLang="zh-CN" sz="2000" dirty="0">
                <a:latin typeface="STSong" charset="-122"/>
                <a:ea typeface="STSong" charset="-122"/>
                <a:cs typeface="STSong" charset="-122"/>
              </a:rPr>
              <a:t>:</a:t>
            </a:r>
            <a:endParaRPr kumimoji="1" lang="zh-CN" altLang="en-US" sz="2000" dirty="0"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7953" y="706221"/>
            <a:ext cx="2281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➣ </a:t>
            </a:r>
            <a:r>
              <a:rPr kumimoji="1" lang="zh-CN" altLang="en-US" sz="2000" dirty="0">
                <a:latin typeface="STSong" charset="-122"/>
                <a:ea typeface="STSong" charset="-122"/>
                <a:cs typeface="STSong" charset="-122"/>
              </a:rPr>
              <a:t>能量平衡方程</a:t>
            </a:r>
            <a:r>
              <a:rPr kumimoji="1" lang="zh-CN" altLang="en-US" dirty="0">
                <a:latin typeface="STSong" charset="-122"/>
                <a:ea typeface="STSong" charset="-122"/>
                <a:cs typeface="STSong" charset="-122"/>
              </a:rPr>
              <a:t>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830" y="589787"/>
            <a:ext cx="1821044" cy="70040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82410" y="70622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STSong" charset="-122"/>
                <a:ea typeface="STSong" charset="-122"/>
                <a:cs typeface="STSong" charset="-122"/>
              </a:rPr>
              <a:t>其中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573" y="732819"/>
            <a:ext cx="3608738" cy="41433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07953" y="1222765"/>
            <a:ext cx="3993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➣ </a:t>
            </a:r>
            <a:r>
              <a:rPr kumimoji="1" lang="zh-CN" altLang="en-US" sz="2000" dirty="0">
                <a:latin typeface="STSong" charset="-122"/>
                <a:ea typeface="STSong" charset="-122"/>
                <a:cs typeface="STSong" charset="-122"/>
              </a:rPr>
              <a:t>重力波导致的温度变化为</a:t>
            </a:r>
            <a:r>
              <a:rPr kumimoji="1" lang="en-US" altLang="zh-CN" sz="2000" dirty="0">
                <a:latin typeface="STSong" charset="-122"/>
                <a:ea typeface="STSong" charset="-122"/>
                <a:cs typeface="STSong" charset="-122"/>
              </a:rPr>
              <a:t>20K</a:t>
            </a:r>
            <a:r>
              <a:rPr kumimoji="1" lang="zh-CN" altLang="en-US" dirty="0">
                <a:latin typeface="STSong" charset="-122"/>
                <a:ea typeface="STSong" charset="-122"/>
                <a:cs typeface="STSong" charset="-122"/>
              </a:rPr>
              <a:t>；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389" y="1622875"/>
            <a:ext cx="9139637" cy="404568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32161" y="5745500"/>
            <a:ext cx="103978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➣ </a:t>
            </a:r>
            <a:r>
              <a:rPr kumimoji="1" lang="zh-CN" altLang="en-US" sz="2000" dirty="0">
                <a:latin typeface="STSong" charset="-122"/>
                <a:ea typeface="STSong" charset="-122"/>
                <a:cs typeface="STSong" charset="-122"/>
              </a:rPr>
              <a:t>重力波导致的温度变化大于之前研究的驱制；但仍小于实际观测到的</a:t>
            </a:r>
            <a:r>
              <a:rPr kumimoji="1" lang="en-US" altLang="zh-CN" sz="2000" dirty="0">
                <a:latin typeface="STSong" charset="-122"/>
                <a:ea typeface="STSong" charset="-122"/>
                <a:cs typeface="STSong" charset="-122"/>
              </a:rPr>
              <a:t>60K</a:t>
            </a:r>
            <a:r>
              <a:rPr kumimoji="1" lang="zh-CN" altLang="en-US" sz="2000" dirty="0">
                <a:latin typeface="STSong" charset="-122"/>
                <a:ea typeface="STSong" charset="-122"/>
                <a:cs typeface="STSong" charset="-122"/>
              </a:rPr>
              <a:t>的温度变化；</a:t>
            </a:r>
            <a:endParaRPr kumimoji="1" lang="en-US" altLang="zh-CN" sz="2000" dirty="0">
              <a:latin typeface="STSong" charset="-122"/>
              <a:ea typeface="STSong" charset="-122"/>
              <a:cs typeface="STSong" charset="-122"/>
            </a:endParaRPr>
          </a:p>
          <a:p>
            <a:r>
              <a:rPr kumimoji="1" lang="zh-CN" altLang="en-US" sz="2000" dirty="0"/>
              <a:t>➣</a:t>
            </a:r>
            <a:r>
              <a:rPr kumimoji="1" lang="zh-CN" altLang="en-US" sz="2000" dirty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lang="zh-CN" altLang="en-US" sz="2000" dirty="0">
                <a:latin typeface="STSong" charset="-122"/>
                <a:ea typeface="STSong" charset="-122"/>
                <a:cs typeface="STSong" charset="-122"/>
              </a:rPr>
              <a:t>未来展望在于需要考虑其他重要的波的过程现象：波破与复合波</a:t>
            </a:r>
            <a:r>
              <a:rPr lang="en-US" altLang="zh-CN" sz="2000" dirty="0">
                <a:latin typeface="STSong" charset="-122"/>
                <a:ea typeface="STSong" charset="-122"/>
                <a:cs typeface="STSong" charset="-122"/>
              </a:rPr>
              <a:t>.</a:t>
            </a:r>
            <a:endParaRPr kumimoji="1" lang="zh-CN" altLang="en-US" sz="2000" dirty="0">
              <a:latin typeface="STSong" charset="-122"/>
              <a:ea typeface="STSong" charset="-122"/>
              <a:cs typeface="STSong" charset="-122"/>
            </a:endParaRPr>
          </a:p>
        </p:txBody>
      </p:sp>
      <p:cxnSp>
        <p:nvCxnSpPr>
          <p:cNvPr id="11" name="直线连接符 10"/>
          <p:cNvCxnSpPr/>
          <p:nvPr/>
        </p:nvCxnSpPr>
        <p:spPr>
          <a:xfrm flipH="1">
            <a:off x="6865674" y="1632352"/>
            <a:ext cx="9832" cy="181659"/>
          </a:xfrm>
          <a:prstGeom prst="line">
            <a:avLst/>
          </a:prstGeom>
          <a:ln w="158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 flipH="1">
            <a:off x="8808788" y="1660930"/>
            <a:ext cx="9832" cy="181659"/>
          </a:xfrm>
          <a:prstGeom prst="line">
            <a:avLst/>
          </a:prstGeom>
          <a:ln w="158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7395942" y="1438209"/>
            <a:ext cx="719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~20K</a:t>
            </a:r>
            <a:endParaRPr kumimoji="1" lang="zh-CN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9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D514-C95C-D242-82AF-7DFE61C1A47F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157663" y="2328863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>
                <a:latin typeface="STSong" charset="-122"/>
                <a:ea typeface="STSong" charset="-122"/>
                <a:cs typeface="STSong" charset="-122"/>
              </a:rPr>
              <a:t>谢    谢</a:t>
            </a:r>
            <a:r>
              <a:rPr kumimoji="1" lang="zh-CN" altLang="en-US" sz="6600" dirty="0">
                <a:latin typeface="STSong" charset="-122"/>
                <a:ea typeface="STSong" charset="-122"/>
                <a:cs typeface="STSong" charset="-122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1320264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D514-C95C-D242-82AF-7DFE61C1A47F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14412" y="214311"/>
            <a:ext cx="3014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5400" dirty="0">
                <a:latin typeface="STSong" charset="-122"/>
                <a:ea typeface="STSong" charset="-122"/>
                <a:cs typeface="STSong" charset="-122"/>
              </a:rPr>
              <a:t>大纲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14412" y="1600200"/>
            <a:ext cx="6391493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dirty="0">
                <a:latin typeface="STSong" charset="-122"/>
                <a:ea typeface="STSong" charset="-122"/>
                <a:cs typeface="STSong" charset="-122"/>
              </a:rPr>
              <a:t>➣研究背景简介</a:t>
            </a:r>
            <a:endParaRPr kumimoji="1" lang="en-US" altLang="zh-CN" sz="4400" dirty="0">
              <a:latin typeface="STSong" charset="-122"/>
              <a:ea typeface="STSong" charset="-122"/>
              <a:cs typeface="STSong" charset="-122"/>
            </a:endParaRPr>
          </a:p>
          <a:p>
            <a:endParaRPr kumimoji="1" lang="en-US" altLang="zh-CN" sz="4400" dirty="0">
              <a:latin typeface="STSong" charset="-122"/>
              <a:ea typeface="STSong" charset="-122"/>
              <a:cs typeface="STSong" charset="-122"/>
            </a:endParaRPr>
          </a:p>
          <a:p>
            <a:r>
              <a:rPr kumimoji="1" lang="zh-CN" altLang="en-US" sz="4400" dirty="0">
                <a:latin typeface="STSong" charset="-122"/>
                <a:ea typeface="STSong" charset="-122"/>
                <a:cs typeface="STSong" charset="-122"/>
              </a:rPr>
              <a:t>➣线性重力波模型</a:t>
            </a:r>
            <a:endParaRPr kumimoji="1" lang="en-US" altLang="zh-CN" sz="4400" dirty="0">
              <a:latin typeface="STSong" charset="-122"/>
              <a:ea typeface="STSong" charset="-122"/>
              <a:cs typeface="STSong" charset="-122"/>
            </a:endParaRPr>
          </a:p>
          <a:p>
            <a:endParaRPr kumimoji="1" lang="en-US" altLang="zh-CN" sz="4400" dirty="0">
              <a:latin typeface="STSong" charset="-122"/>
              <a:ea typeface="STSong" charset="-122"/>
              <a:cs typeface="STSong" charset="-122"/>
            </a:endParaRPr>
          </a:p>
          <a:p>
            <a:r>
              <a:rPr kumimoji="1" lang="zh-CN" altLang="en-US" sz="4400" dirty="0">
                <a:latin typeface="STSong" charset="-122"/>
                <a:ea typeface="STSong" charset="-122"/>
                <a:cs typeface="STSong" charset="-122"/>
              </a:rPr>
              <a:t>➣在高层大气的波动耗散</a:t>
            </a:r>
          </a:p>
        </p:txBody>
      </p:sp>
    </p:spTree>
    <p:extLst>
      <p:ext uri="{BB962C8B-B14F-4D97-AF65-F5344CB8AC3E}">
        <p14:creationId xmlns:p14="http://schemas.microsoft.com/office/powerpoint/2010/main" val="2089580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D514-C95C-D242-82AF-7DFE61C1A47F}" type="slidenum">
              <a:rPr kumimoji="1" lang="zh-CN" altLang="en-US" smtClean="0"/>
              <a:t>3</a:t>
            </a:fld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2" y="1409153"/>
            <a:ext cx="6607944" cy="544884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063" y="2268575"/>
            <a:ext cx="4261055" cy="4270337"/>
          </a:xfrm>
          <a:prstGeom prst="rect">
            <a:avLst/>
          </a:prstGeom>
        </p:spPr>
      </p:pic>
      <p:cxnSp>
        <p:nvCxnSpPr>
          <p:cNvPr id="5" name="直线箭头连接符 4"/>
          <p:cNvCxnSpPr/>
          <p:nvPr/>
        </p:nvCxnSpPr>
        <p:spPr>
          <a:xfrm>
            <a:off x="3357566" y="3100388"/>
            <a:ext cx="4100513" cy="642937"/>
          </a:xfrm>
          <a:prstGeom prst="straightConnector1">
            <a:avLst/>
          </a:prstGeom>
          <a:ln w="476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28624" y="528637"/>
            <a:ext cx="47863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>
                <a:solidFill>
                  <a:schemeClr val="bg1"/>
                </a:solidFill>
              </a:rPr>
              <a:t>土星系统与土卫六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087037" y="936581"/>
            <a:ext cx="5657288" cy="138499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C000"/>
                </a:solidFill>
                <a:latin typeface="Times New Roman" charset="0"/>
                <a:ea typeface="Times New Roman" charset="0"/>
                <a:cs typeface="Times New Roman" charset="0"/>
              </a:rPr>
              <a:t>土星最大的卫星，有着浓厚的大气，大气主要成分为</a:t>
            </a:r>
            <a:r>
              <a:rPr lang="en-US" altLang="zh-CN" sz="2800" dirty="0">
                <a:solidFill>
                  <a:srgbClr val="FFC000"/>
                </a:solidFill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altLang="zh-CN" sz="2800" baseline="-25000" dirty="0">
                <a:solidFill>
                  <a:srgbClr val="FFC000"/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en-US" altLang="zh-CN" sz="2800" dirty="0">
                <a:solidFill>
                  <a:srgbClr val="FFC000"/>
                </a:solidFill>
                <a:latin typeface="Times New Roman" charset="0"/>
                <a:ea typeface="Times New Roman" charset="0"/>
                <a:cs typeface="Times New Roman" charset="0"/>
              </a:rPr>
              <a:t>, CH</a:t>
            </a:r>
            <a:r>
              <a:rPr lang="en-US" altLang="zh-CN" sz="2800" baseline="-25000" dirty="0">
                <a:solidFill>
                  <a:srgbClr val="FFC000"/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r>
              <a:rPr lang="en-US" altLang="zh-CN" sz="2800" dirty="0">
                <a:solidFill>
                  <a:srgbClr val="FFC000"/>
                </a:solidFill>
                <a:latin typeface="Times New Roman" charset="0"/>
                <a:ea typeface="Times New Roman" charset="0"/>
                <a:cs typeface="Times New Roman" charset="0"/>
              </a:rPr>
              <a:t>, H</a:t>
            </a:r>
            <a:r>
              <a:rPr lang="en-US" altLang="zh-CN" sz="2800" baseline="-25000" dirty="0">
                <a:solidFill>
                  <a:srgbClr val="FFC000"/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zh-CN" altLang="en-US" sz="2800" baseline="-25000" dirty="0">
                <a:solidFill>
                  <a:srgbClr val="FFC000"/>
                </a:solidFill>
                <a:latin typeface="Times New Roman" charset="0"/>
                <a:ea typeface="Times New Roman" charset="0"/>
                <a:cs typeface="Times New Roman" charset="0"/>
              </a:rPr>
              <a:t>   </a:t>
            </a:r>
            <a:r>
              <a:rPr lang="zh-CN" altLang="en-US" sz="2800" dirty="0">
                <a:solidFill>
                  <a:srgbClr val="FFC000"/>
                </a:solidFill>
                <a:latin typeface="Times New Roman" charset="0"/>
                <a:ea typeface="Times New Roman" charset="0"/>
                <a:cs typeface="Times New Roman" charset="0"/>
              </a:rPr>
              <a:t>以及碳氮化合物</a:t>
            </a:r>
            <a:r>
              <a:rPr lang="en-US" altLang="zh-CN" sz="2800" dirty="0">
                <a:solidFill>
                  <a:srgbClr val="FFC000"/>
                </a:solidFill>
                <a:latin typeface="Times New Roman" charset="0"/>
                <a:ea typeface="Times New Roman" charset="0"/>
                <a:cs typeface="Times New Roman" charset="0"/>
              </a:rPr>
              <a:t>. </a:t>
            </a:r>
            <a:endParaRPr kumimoji="1" lang="zh-CN" altLang="en-US" sz="2800" dirty="0">
              <a:solidFill>
                <a:srgbClr val="FFC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65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D514-C95C-D242-82AF-7DFE61C1A47F}" type="slidenum">
              <a:rPr kumimoji="1" lang="zh-CN" altLang="en-US" smtClean="0"/>
              <a:t>4</a:t>
            </a:fld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29" y="996951"/>
            <a:ext cx="4954397" cy="572452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025" y="2670081"/>
            <a:ext cx="6276975" cy="418791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014" y="-9815"/>
            <a:ext cx="2928942" cy="26576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7350" y="106505"/>
            <a:ext cx="5817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>
                <a:solidFill>
                  <a:schemeClr val="bg1"/>
                </a:solidFill>
              </a:rPr>
              <a:t>卡西尼</a:t>
            </a:r>
            <a:r>
              <a:rPr kumimoji="1" lang="en-US" altLang="zh-CN" sz="4000" dirty="0">
                <a:solidFill>
                  <a:schemeClr val="bg1"/>
                </a:solidFill>
              </a:rPr>
              <a:t>-</a:t>
            </a:r>
            <a:r>
              <a:rPr kumimoji="1" lang="zh-CN" altLang="en-US" sz="4000" dirty="0">
                <a:solidFill>
                  <a:schemeClr val="bg1"/>
                </a:solidFill>
              </a:rPr>
              <a:t>惠更斯号探测器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350388" y="1333313"/>
            <a:ext cx="3703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chemeClr val="bg1"/>
                </a:solidFill>
              </a:rPr>
              <a:t>2005</a:t>
            </a:r>
            <a:r>
              <a:rPr kumimoji="1" lang="zh-CN" altLang="en-US" sz="2000" dirty="0">
                <a:solidFill>
                  <a:schemeClr val="bg1"/>
                </a:solidFill>
              </a:rPr>
              <a:t>年</a:t>
            </a:r>
            <a:r>
              <a:rPr kumimoji="1" lang="en-US" altLang="zh-CN" sz="2000" dirty="0">
                <a:solidFill>
                  <a:schemeClr val="bg1"/>
                </a:solidFill>
              </a:rPr>
              <a:t>1</a:t>
            </a:r>
            <a:r>
              <a:rPr kumimoji="1" lang="zh-CN" altLang="en-US" sz="2000" dirty="0">
                <a:solidFill>
                  <a:schemeClr val="bg1"/>
                </a:solidFill>
              </a:rPr>
              <a:t>月，惠更斯号降落在土卫六表面上</a:t>
            </a:r>
            <a:r>
              <a:rPr kumimoji="1" lang="en-US" altLang="zh-CN" sz="2000" dirty="0">
                <a:solidFill>
                  <a:schemeClr val="bg1"/>
                </a:solidFill>
              </a:rPr>
              <a:t>.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279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D514-C95C-D242-82AF-7DFE61C1A47F}" type="slidenum">
              <a:rPr kumimoji="1" lang="zh-CN" altLang="en-US" smtClean="0"/>
              <a:t>5</a:t>
            </a:fld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1243012"/>
            <a:ext cx="7547832" cy="511333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7621"/>
            <a:ext cx="4629150" cy="552129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855128" y="355901"/>
            <a:ext cx="70389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/>
              <a:t>卡西尼：</a:t>
            </a:r>
            <a:r>
              <a:rPr kumimoji="1" lang="en-US" altLang="zh-CN" sz="4000" dirty="0"/>
              <a:t>&gt;1000km</a:t>
            </a:r>
          </a:p>
          <a:p>
            <a:r>
              <a:rPr kumimoji="1" lang="zh-CN" altLang="en-US" sz="4000" dirty="0"/>
              <a:t>惠更斯：</a:t>
            </a:r>
            <a:r>
              <a:rPr kumimoji="1" lang="en-US" altLang="zh-CN" sz="4000" dirty="0"/>
              <a:t>0-1000km</a:t>
            </a:r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591470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D514-C95C-D242-82AF-7DFE61C1A47F}" type="slidenum">
              <a:rPr kumimoji="1" lang="zh-CN" altLang="en-US" smtClean="0"/>
              <a:t>6</a:t>
            </a:fld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37" y="753567"/>
            <a:ext cx="10886963" cy="44575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44632" y="1049824"/>
            <a:ext cx="4465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Snowden, D., </a:t>
            </a:r>
            <a:r>
              <a:rPr kumimoji="1" lang="en-US" altLang="zh-CN" dirty="0" err="1">
                <a:latin typeface="Times New Roman" charset="0"/>
                <a:ea typeface="Times New Roman" charset="0"/>
                <a:cs typeface="Times New Roman" charset="0"/>
              </a:rPr>
              <a:t>Yelle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kumimoji="1" lang="en-US" altLang="zh-CN" dirty="0" err="1">
                <a:latin typeface="Times New Roman" charset="0"/>
                <a:ea typeface="Times New Roman" charset="0"/>
                <a:cs typeface="Times New Roman" charset="0"/>
              </a:rPr>
              <a:t>R.V.,et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 al. 2013c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1366123" y="2195027"/>
            <a:ext cx="9706691" cy="5248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 flipV="1">
            <a:off x="1366123" y="4071938"/>
            <a:ext cx="9706691" cy="44432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395662" y="292557"/>
            <a:ext cx="65865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latin typeface="STSong" charset="-122"/>
                <a:ea typeface="STSong" charset="-122"/>
                <a:cs typeface="STSong" charset="-122"/>
              </a:rPr>
              <a:t>土卫六高层大气温度变化范围高达约</a:t>
            </a:r>
            <a:r>
              <a:rPr kumimoji="1" lang="en-US" altLang="zh-CN" sz="2400" b="1" dirty="0">
                <a:latin typeface="STSong" charset="-122"/>
                <a:ea typeface="STSong" charset="-122"/>
                <a:cs typeface="STSong" charset="-122"/>
              </a:rPr>
              <a:t>60K.</a:t>
            </a:r>
            <a:endParaRPr kumimoji="1" lang="zh-CN" altLang="en-US" sz="2400" b="1" dirty="0">
              <a:latin typeface="STSong" charset="-122"/>
              <a:ea typeface="STSong" charset="-122"/>
              <a:cs typeface="STSong" charset="-122"/>
            </a:endParaRPr>
          </a:p>
          <a:p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002561" y="5322083"/>
            <a:ext cx="9815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➣</a:t>
            </a:r>
            <a:r>
              <a:rPr kumimoji="1" lang="zh-CN" altLang="en-US" dirty="0">
                <a:latin typeface="STSong" charset="-122"/>
                <a:ea typeface="STSong" charset="-122"/>
                <a:cs typeface="STSong" charset="-122"/>
              </a:rPr>
              <a:t>为了解释该现象，理论分析表明其驱动机制可能有：</a:t>
            </a:r>
            <a:endParaRPr kumimoji="1" lang="en-US" altLang="zh-CN" dirty="0">
              <a:latin typeface="STSong" charset="-122"/>
              <a:ea typeface="STSong" charset="-122"/>
              <a:cs typeface="STSong" charset="-122"/>
            </a:endParaRPr>
          </a:p>
          <a:p>
            <a:endParaRPr kumimoji="1" lang="en-US" altLang="zh-CN" dirty="0">
              <a:latin typeface="STSong" charset="-122"/>
              <a:ea typeface="STSong" charset="-122"/>
              <a:cs typeface="STSong" charset="-122"/>
            </a:endParaRPr>
          </a:p>
          <a:p>
            <a:r>
              <a:rPr kumimoji="1" lang="zh-CN" altLang="en-US" dirty="0">
                <a:latin typeface="STSong" charset="-122"/>
                <a:ea typeface="STSong" charset="-122"/>
                <a:cs typeface="STSong" charset="-122"/>
              </a:rPr>
              <a:t>      太阳辐射加热</a:t>
            </a:r>
            <a:r>
              <a:rPr kumimoji="1" lang="en-US" altLang="zh-CN" dirty="0">
                <a:latin typeface="STSong" charset="-122"/>
                <a:ea typeface="STSong" charset="-122"/>
                <a:cs typeface="STSong" charset="-122"/>
              </a:rPr>
              <a:t>(de La </a:t>
            </a:r>
            <a:r>
              <a:rPr kumimoji="1" lang="en-US" altLang="zh-CN" dirty="0" err="1">
                <a:latin typeface="STSong" charset="-122"/>
                <a:ea typeface="STSong" charset="-122"/>
                <a:cs typeface="STSong" charset="-122"/>
              </a:rPr>
              <a:t>Haye</a:t>
            </a:r>
            <a:r>
              <a:rPr kumimoji="1" lang="en-US" altLang="zh-CN" dirty="0">
                <a:latin typeface="STSong" charset="-122"/>
                <a:ea typeface="STSong" charset="-122"/>
                <a:cs typeface="STSong" charset="-122"/>
              </a:rPr>
              <a:t> 2007)</a:t>
            </a:r>
            <a:r>
              <a:rPr kumimoji="1" lang="zh-CN" altLang="en-US" dirty="0">
                <a:latin typeface="STSong" charset="-122"/>
                <a:ea typeface="STSong" charset="-122"/>
                <a:cs typeface="STSong" charset="-122"/>
              </a:rPr>
              <a:t>，土星磁层带电粒子体沉降</a:t>
            </a:r>
            <a:r>
              <a:rPr kumimoji="1" lang="en-US" altLang="zh-CN" dirty="0">
                <a:latin typeface="STSong" charset="-122"/>
                <a:ea typeface="STSong" charset="-122"/>
                <a:cs typeface="STSong" charset="-122"/>
              </a:rPr>
              <a:t>(~7K)</a:t>
            </a:r>
            <a:r>
              <a:rPr kumimoji="1" lang="zh-CN" altLang="en-US" dirty="0">
                <a:latin typeface="STSong" charset="-122"/>
                <a:ea typeface="STSong" charset="-122"/>
                <a:cs typeface="STSong" charset="-122"/>
              </a:rPr>
              <a:t>、焦耳加热</a:t>
            </a:r>
            <a:r>
              <a:rPr kumimoji="1" lang="en-US" altLang="zh-CN" dirty="0">
                <a:latin typeface="STSong" charset="-122"/>
                <a:ea typeface="STSong" charset="-122"/>
                <a:cs typeface="STSong" charset="-122"/>
              </a:rPr>
              <a:t>(Snowden and </a:t>
            </a:r>
            <a:r>
              <a:rPr kumimoji="1" lang="en-US" altLang="zh-CN" dirty="0" err="1">
                <a:latin typeface="STSong" charset="-122"/>
                <a:ea typeface="STSong" charset="-122"/>
                <a:cs typeface="STSong" charset="-122"/>
              </a:rPr>
              <a:t>Yelle</a:t>
            </a:r>
            <a:r>
              <a:rPr kumimoji="1" lang="en-US" altLang="zh-CN" dirty="0">
                <a:latin typeface="STSong" charset="-122"/>
                <a:ea typeface="STSong" charset="-122"/>
                <a:cs typeface="STSong" charset="-122"/>
              </a:rPr>
              <a:t> 2014) </a:t>
            </a:r>
            <a:r>
              <a:rPr kumimoji="1" lang="zh-CN" altLang="en-US" dirty="0">
                <a:latin typeface="STSong" charset="-122"/>
                <a:ea typeface="STSong" charset="-122"/>
                <a:cs typeface="STSong" charset="-122"/>
              </a:rPr>
              <a:t>，</a:t>
            </a:r>
            <a:r>
              <a:rPr kumimoji="1" lang="en-US" altLang="zh-CN" dirty="0">
                <a:latin typeface="STSong" charset="-122"/>
                <a:ea typeface="STSong" charset="-122"/>
                <a:cs typeface="STSong" charset="-122"/>
              </a:rPr>
              <a:t>HCN</a:t>
            </a:r>
            <a:r>
              <a:rPr kumimoji="1" lang="zh-CN" altLang="en-US" dirty="0">
                <a:latin typeface="STSong" charset="-122"/>
                <a:ea typeface="STSong" charset="-122"/>
                <a:cs typeface="STSong" charset="-122"/>
              </a:rPr>
              <a:t>旋转线导致的辐射热</a:t>
            </a:r>
            <a:r>
              <a:rPr kumimoji="1" lang="en-US" altLang="zh-CN" dirty="0">
                <a:latin typeface="STSong" charset="-122"/>
                <a:ea typeface="STSong" charset="-122"/>
                <a:cs typeface="STSong" charset="-122"/>
              </a:rPr>
              <a:t>(Cui, 2016)</a:t>
            </a:r>
            <a:r>
              <a:rPr kumimoji="1" lang="zh-CN" altLang="en-US" dirty="0">
                <a:latin typeface="STSong" charset="-122"/>
                <a:ea typeface="STSong" charset="-122"/>
                <a:cs typeface="STSong" charset="-122"/>
              </a:rPr>
              <a:t>，</a:t>
            </a:r>
            <a:r>
              <a:rPr kumimoji="1" lang="zh-CN" altLang="en-US" b="1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重力波耗散效应</a:t>
            </a:r>
            <a:r>
              <a:rPr kumimoji="1" lang="en-US" altLang="zh-CN" dirty="0">
                <a:latin typeface="STSong" charset="-122"/>
                <a:ea typeface="STSong" charset="-122"/>
                <a:cs typeface="STSong" charset="-122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958361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D514-C95C-D242-82AF-7DFE61C1A47F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3166" y="2856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/>
              <a:t>波动现象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56" y="1273617"/>
            <a:ext cx="4598418" cy="318604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089" y="1153771"/>
            <a:ext cx="3942705" cy="17048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446" y="2814638"/>
            <a:ext cx="4044349" cy="173255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671027" y="4504669"/>
            <a:ext cx="2949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latin typeface="Times New Roman" charset="0"/>
                <a:ea typeface="Times New Roman" charset="0"/>
                <a:cs typeface="Times New Roman" charset="0"/>
              </a:rPr>
              <a:t>Fulchignoni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 et al. 2005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33314" y="4547192"/>
            <a:ext cx="323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Muller-</a:t>
            </a:r>
            <a:r>
              <a:rPr kumimoji="1" lang="en-US" altLang="zh-CN" dirty="0" err="1">
                <a:latin typeface="Times New Roman" charset="0"/>
                <a:ea typeface="Times New Roman" charset="0"/>
                <a:cs typeface="Times New Roman" charset="0"/>
              </a:rPr>
              <a:t>Wodarg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 et al.2006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84024" y="687976"/>
            <a:ext cx="3844683" cy="58477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HASI</a:t>
            </a:r>
            <a:r>
              <a:rPr kumimoji="1" lang="zh-CN" altLang="en-US" sz="1600" dirty="0"/>
              <a:t>探测到的数据显示土卫六高层大气有波动现象</a:t>
            </a:r>
          </a:p>
        </p:txBody>
      </p:sp>
      <p:cxnSp>
        <p:nvCxnSpPr>
          <p:cNvPr id="10" name="直线箭头连接符 9"/>
          <p:cNvCxnSpPr/>
          <p:nvPr/>
        </p:nvCxnSpPr>
        <p:spPr>
          <a:xfrm flipH="1" flipV="1">
            <a:off x="2241914" y="1186386"/>
            <a:ext cx="71438" cy="1078492"/>
          </a:xfrm>
          <a:prstGeom prst="straightConnector1">
            <a:avLst/>
          </a:prstGeom>
          <a:ln w="25400">
            <a:solidFill>
              <a:srgbClr val="1019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381750" y="248475"/>
            <a:ext cx="4172114" cy="60530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STSong" charset="-122"/>
                <a:ea typeface="STSong" charset="-122"/>
                <a:cs typeface="STSong" charset="-122"/>
              </a:rPr>
              <a:t>INMS</a:t>
            </a:r>
            <a:r>
              <a:rPr kumimoji="1" lang="zh-CN" altLang="en-US" sz="1600" dirty="0">
                <a:latin typeface="STSong" charset="-122"/>
                <a:ea typeface="STSong" charset="-122"/>
                <a:cs typeface="STSong" charset="-122"/>
              </a:rPr>
              <a:t>探测</a:t>
            </a:r>
            <a:r>
              <a:rPr kumimoji="1" lang="en-US" altLang="zh-CN" sz="1600" dirty="0">
                <a:latin typeface="STSong" charset="-122"/>
                <a:ea typeface="STSong" charset="-122"/>
                <a:cs typeface="STSong" charset="-122"/>
              </a:rPr>
              <a:t>N</a:t>
            </a:r>
            <a:r>
              <a:rPr kumimoji="1" lang="en-US" altLang="zh-CN" sz="1600" baseline="-25000" dirty="0">
                <a:latin typeface="STSong" charset="-122"/>
                <a:ea typeface="STSong" charset="-122"/>
                <a:cs typeface="STSong" charset="-122"/>
              </a:rPr>
              <a:t>2</a:t>
            </a:r>
            <a:r>
              <a:rPr kumimoji="1" lang="en-US" altLang="zh-CN" sz="1600" dirty="0">
                <a:latin typeface="STSong" charset="-122"/>
                <a:ea typeface="STSong" charset="-122"/>
                <a:cs typeface="STSong" charset="-122"/>
              </a:rPr>
              <a:t>,CH</a:t>
            </a:r>
            <a:r>
              <a:rPr kumimoji="1" lang="en-US" altLang="zh-CN" sz="1600" baseline="-25000" dirty="0">
                <a:latin typeface="STSong" charset="-122"/>
                <a:ea typeface="STSong" charset="-122"/>
                <a:cs typeface="STSong" charset="-122"/>
              </a:rPr>
              <a:t>4</a:t>
            </a:r>
            <a:r>
              <a:rPr kumimoji="1" lang="en-US" altLang="zh-CN" sz="1600" dirty="0"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kumimoji="1" lang="zh-CN" altLang="en-US" sz="1600" dirty="0">
                <a:latin typeface="STSong" charset="-122"/>
                <a:ea typeface="STSong" charset="-122"/>
                <a:cs typeface="STSong" charset="-122"/>
              </a:rPr>
              <a:t>成分的数据显示土卫六高层大气有</a:t>
            </a:r>
            <a:r>
              <a:rPr kumimoji="1" lang="en-US" altLang="zh-CN" sz="1600" dirty="0">
                <a:latin typeface="STSong" charset="-122"/>
                <a:ea typeface="STSong" charset="-122"/>
                <a:cs typeface="STSong" charset="-122"/>
              </a:rPr>
              <a:t>10%</a:t>
            </a:r>
            <a:r>
              <a:rPr kumimoji="1" lang="zh-CN" altLang="en-US" sz="1600" dirty="0">
                <a:latin typeface="STSong" charset="-122"/>
                <a:ea typeface="STSong" charset="-122"/>
                <a:cs typeface="STSong" charset="-122"/>
              </a:rPr>
              <a:t>的波扰</a:t>
            </a:r>
            <a:endParaRPr kumimoji="1" lang="en-US" altLang="zh-CN" sz="1600" dirty="0">
              <a:latin typeface="STSong" charset="-122"/>
              <a:ea typeface="STSong" charset="-122"/>
              <a:cs typeface="STSong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471488" y="5220194"/>
                <a:ext cx="1106275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/>
                  <a:t>➣ </a:t>
                </a:r>
                <a:r>
                  <a:rPr kumimoji="1" lang="en-US" altLang="zh-CN" dirty="0">
                    <a:latin typeface="STSong" charset="-122"/>
                    <a:ea typeface="STSong" charset="-122"/>
                    <a:cs typeface="STSong" charset="-122"/>
                  </a:rPr>
                  <a:t>Muller-</a:t>
                </a:r>
                <a:r>
                  <a:rPr kumimoji="1" lang="en-US" altLang="zh-CN" dirty="0" err="1">
                    <a:latin typeface="STSong" charset="-122"/>
                    <a:ea typeface="STSong" charset="-122"/>
                    <a:cs typeface="STSong" charset="-122"/>
                  </a:rPr>
                  <a:t>Wodarg</a:t>
                </a:r>
                <a:r>
                  <a:rPr kumimoji="1" lang="en-US" altLang="zh-CN" dirty="0">
                    <a:latin typeface="STSong" charset="-122"/>
                    <a:ea typeface="STSong" charset="-122"/>
                    <a:cs typeface="STSong" charset="-122"/>
                  </a:rPr>
                  <a:t> et al.2006</a:t>
                </a:r>
                <a:r>
                  <a:rPr kumimoji="1" lang="zh-CN" altLang="en-US" dirty="0">
                    <a:latin typeface="STSong" charset="-122"/>
                    <a:ea typeface="STSong" charset="-122"/>
                    <a:cs typeface="STSong" charset="-122"/>
                  </a:rPr>
                  <a:t> 粗略估计波的最大能流为</a:t>
                </a:r>
                <a:r>
                  <a:rPr kumimoji="1" lang="en-US" altLang="zh-CN" dirty="0">
                    <a:latin typeface="STSong" charset="-122"/>
                    <a:ea typeface="STSong" charset="-122"/>
                    <a:cs typeface="STSong" charset="-122"/>
                  </a:rPr>
                  <a:t>1.2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  <a:ea typeface="STSong" charset="-122"/>
                        <a:cs typeface="STSong" charset="-122"/>
                      </a:rPr>
                      <m:t>×</m:t>
                    </m:r>
                  </m:oMath>
                </a14:m>
                <a:r>
                  <a:rPr kumimoji="1" lang="en-US" altLang="zh-CN" dirty="0">
                    <a:latin typeface="STSong" charset="-122"/>
                    <a:ea typeface="STSong" charset="-122"/>
                    <a:cs typeface="STSong" charset="-122"/>
                  </a:rPr>
                  <a:t>10</a:t>
                </a:r>
                <a:r>
                  <a:rPr kumimoji="1" lang="en-US" altLang="zh-CN" baseline="30000" dirty="0">
                    <a:latin typeface="STSong" charset="-122"/>
                    <a:ea typeface="STSong" charset="-122"/>
                    <a:cs typeface="STSong" charset="-122"/>
                  </a:rPr>
                  <a:t>9 </a:t>
                </a:r>
                <a:r>
                  <a:rPr kumimoji="1" lang="en-US" altLang="zh-CN" dirty="0">
                    <a:latin typeface="STSong" charset="-122"/>
                    <a:ea typeface="STSong" charset="-122"/>
                    <a:cs typeface="STSong" charset="-122"/>
                  </a:rPr>
                  <a:t> eV cm</a:t>
                </a:r>
                <a:r>
                  <a:rPr kumimoji="1" lang="en-US" altLang="zh-CN" baseline="30000" dirty="0">
                    <a:latin typeface="STSong" charset="-122"/>
                    <a:ea typeface="STSong" charset="-122"/>
                    <a:cs typeface="STSong" charset="-122"/>
                  </a:rPr>
                  <a:t>-2</a:t>
                </a:r>
                <a:r>
                  <a:rPr kumimoji="1" lang="en-US" altLang="zh-CN" dirty="0">
                    <a:latin typeface="STSong" charset="-122"/>
                    <a:ea typeface="STSong" charset="-122"/>
                    <a:cs typeface="STSong" charset="-122"/>
                  </a:rPr>
                  <a:t> s</a:t>
                </a:r>
                <a:r>
                  <a:rPr kumimoji="1" lang="en-US" altLang="zh-CN" baseline="30000" dirty="0">
                    <a:latin typeface="STSong" charset="-122"/>
                    <a:ea typeface="STSong" charset="-122"/>
                    <a:cs typeface="STSong" charset="-122"/>
                  </a:rPr>
                  <a:t>-1</a:t>
                </a:r>
                <a:r>
                  <a:rPr kumimoji="1" lang="en-US" altLang="zh-CN" dirty="0">
                    <a:latin typeface="STSong" charset="-122"/>
                    <a:ea typeface="STSong" charset="-122"/>
                    <a:cs typeface="STSong" charset="-122"/>
                  </a:rPr>
                  <a:t> ;</a:t>
                </a:r>
              </a:p>
              <a:p>
                <a:r>
                  <a:rPr kumimoji="1" lang="zh-CN" altLang="en-US" dirty="0">
                    <a:latin typeface="STSong" charset="-122"/>
                    <a:ea typeface="STSong" charset="-122"/>
                    <a:cs typeface="STSong" charset="-122"/>
                  </a:rPr>
                  <a:t>➣ </a:t>
                </a:r>
                <a:r>
                  <a:rPr kumimoji="1" lang="en-US" altLang="zh-CN" dirty="0">
                    <a:latin typeface="STSong" charset="-122"/>
                    <a:ea typeface="STSong" charset="-122"/>
                    <a:cs typeface="STSong" charset="-122"/>
                  </a:rPr>
                  <a:t>Cui et al. 2013 </a:t>
                </a:r>
                <a:r>
                  <a:rPr kumimoji="1" lang="zh-CN" altLang="en-US" dirty="0">
                    <a:latin typeface="STSong" charset="-122"/>
                    <a:ea typeface="STSong" charset="-122"/>
                    <a:cs typeface="STSong" charset="-122"/>
                  </a:rPr>
                  <a:t>分析发现其为垂直向上传播的重力波</a:t>
                </a:r>
                <a:r>
                  <a:rPr kumimoji="1" lang="en-US" altLang="zh-CN" dirty="0">
                    <a:latin typeface="STSong" charset="-122"/>
                    <a:ea typeface="STSong" charset="-122"/>
                    <a:cs typeface="STSong" charset="-122"/>
                  </a:rPr>
                  <a:t>;</a:t>
                </a:r>
              </a:p>
              <a:p>
                <a:r>
                  <a:rPr kumimoji="1" lang="zh-CN" altLang="en-US" dirty="0">
                    <a:latin typeface="STSong" charset="-122"/>
                    <a:ea typeface="STSong" charset="-122"/>
                    <a:cs typeface="STSong" charset="-122"/>
                  </a:rPr>
                  <a:t>➣ </a:t>
                </a:r>
                <a:r>
                  <a:rPr kumimoji="1" lang="en-US" altLang="zh-CN" dirty="0">
                    <a:latin typeface="STSong" charset="-122"/>
                    <a:ea typeface="STSong" charset="-122"/>
                    <a:cs typeface="STSong" charset="-122"/>
                  </a:rPr>
                  <a:t>Snowden &amp; </a:t>
                </a:r>
                <a:r>
                  <a:rPr kumimoji="1" lang="en-US" altLang="zh-CN" dirty="0" err="1">
                    <a:latin typeface="STSong" charset="-122"/>
                    <a:ea typeface="STSong" charset="-122"/>
                    <a:cs typeface="STSong" charset="-122"/>
                  </a:rPr>
                  <a:t>Yelle</a:t>
                </a:r>
                <a:r>
                  <a:rPr kumimoji="1" lang="en-US" altLang="zh-CN" dirty="0">
                    <a:latin typeface="STSong" charset="-122"/>
                    <a:ea typeface="STSong" charset="-122"/>
                    <a:cs typeface="STSong" charset="-122"/>
                  </a:rPr>
                  <a:t> et al. 2014 </a:t>
                </a:r>
                <a:r>
                  <a:rPr kumimoji="1" lang="zh-CN" altLang="en-US" dirty="0">
                    <a:latin typeface="STSong" charset="-122"/>
                    <a:ea typeface="STSong" charset="-122"/>
                    <a:cs typeface="STSong" charset="-122"/>
                  </a:rPr>
                  <a:t>粗略估计了波的最大加热率为</a:t>
                </a:r>
                <a:r>
                  <a:rPr kumimoji="1" lang="en-US" altLang="zh-CN" dirty="0">
                    <a:latin typeface="STSong" charset="-122"/>
                    <a:ea typeface="STSong" charset="-122"/>
                    <a:cs typeface="STSong" charset="-122"/>
                  </a:rPr>
                  <a:t>30 eV cm</a:t>
                </a:r>
                <a:r>
                  <a:rPr kumimoji="1" lang="en-US" altLang="zh-CN" baseline="30000" dirty="0">
                    <a:latin typeface="STSong" charset="-122"/>
                    <a:ea typeface="STSong" charset="-122"/>
                    <a:cs typeface="STSong" charset="-122"/>
                  </a:rPr>
                  <a:t>-3</a:t>
                </a:r>
                <a:r>
                  <a:rPr kumimoji="1" lang="en-US" altLang="zh-CN" dirty="0">
                    <a:latin typeface="STSong" charset="-122"/>
                    <a:ea typeface="STSong" charset="-122"/>
                    <a:cs typeface="STSong" charset="-122"/>
                  </a:rPr>
                  <a:t> s</a:t>
                </a:r>
                <a:r>
                  <a:rPr kumimoji="1" lang="en-US" altLang="zh-CN" baseline="30000" dirty="0">
                    <a:latin typeface="STSong" charset="-122"/>
                    <a:ea typeface="STSong" charset="-122"/>
                    <a:cs typeface="STSong" charset="-122"/>
                  </a:rPr>
                  <a:t>-1</a:t>
                </a:r>
                <a:r>
                  <a:rPr kumimoji="1" lang="en-US" altLang="zh-CN" dirty="0">
                    <a:latin typeface="STSong" charset="-122"/>
                    <a:ea typeface="STSong" charset="-122"/>
                    <a:cs typeface="STSong" charset="-122"/>
                  </a:rPr>
                  <a:t> ,</a:t>
                </a:r>
                <a:r>
                  <a:rPr kumimoji="1" lang="zh-CN" altLang="en-US" dirty="0">
                    <a:latin typeface="STSong" charset="-122"/>
                    <a:ea typeface="STSong" charset="-122"/>
                    <a:cs typeface="STSong" charset="-122"/>
                  </a:rPr>
                  <a:t>最大的制冷率为 </a:t>
                </a:r>
                <a:r>
                  <a:rPr kumimoji="1" lang="en-US" altLang="zh-CN" dirty="0">
                    <a:latin typeface="STSong" charset="-122"/>
                    <a:ea typeface="STSong" charset="-122"/>
                    <a:cs typeface="STSong" charset="-122"/>
                  </a:rPr>
                  <a:t>9 eV cm</a:t>
                </a:r>
                <a:r>
                  <a:rPr kumimoji="1" lang="en-US" altLang="zh-CN" baseline="30000" dirty="0">
                    <a:latin typeface="STSong" charset="-122"/>
                    <a:ea typeface="STSong" charset="-122"/>
                    <a:cs typeface="STSong" charset="-122"/>
                  </a:rPr>
                  <a:t>-3</a:t>
                </a:r>
                <a:r>
                  <a:rPr kumimoji="1" lang="en-US" altLang="zh-CN" dirty="0">
                    <a:latin typeface="STSong" charset="-122"/>
                    <a:ea typeface="STSong" charset="-122"/>
                    <a:cs typeface="STSong" charset="-122"/>
                  </a:rPr>
                  <a:t> s</a:t>
                </a:r>
                <a:r>
                  <a:rPr kumimoji="1" lang="en-US" altLang="zh-CN" baseline="30000" dirty="0">
                    <a:latin typeface="STSong" charset="-122"/>
                    <a:ea typeface="STSong" charset="-122"/>
                    <a:cs typeface="STSong" charset="-122"/>
                  </a:rPr>
                  <a:t>-1</a:t>
                </a:r>
                <a:r>
                  <a:rPr kumimoji="1" lang="zh-CN" altLang="en-US" dirty="0">
                    <a:latin typeface="STSong" charset="-122"/>
                    <a:ea typeface="STSong" charset="-122"/>
                    <a:cs typeface="STSong" charset="-122"/>
                  </a:rPr>
                  <a:t>；</a:t>
                </a:r>
                <a:endParaRPr kumimoji="1" lang="en-US" altLang="zh-CN" dirty="0">
                  <a:latin typeface="STSong" charset="-122"/>
                  <a:ea typeface="STSong" charset="-122"/>
                  <a:cs typeface="STSong" charset="-122"/>
                </a:endParaRPr>
              </a:p>
              <a:p>
                <a:r>
                  <a:rPr kumimoji="1" lang="zh-CN" altLang="en-US" dirty="0">
                    <a:latin typeface="STSong" charset="-122"/>
                    <a:ea typeface="STSong" charset="-122"/>
                    <a:cs typeface="STSong" charset="-122"/>
                  </a:rPr>
                  <a:t>➣</a:t>
                </a:r>
                <a:r>
                  <a:rPr kumimoji="1" lang="en-US" altLang="zh-CN" dirty="0">
                    <a:latin typeface="STSong" charset="-122"/>
                    <a:ea typeface="STSong" charset="-122"/>
                    <a:cs typeface="STSong" charset="-122"/>
                  </a:rPr>
                  <a:t> </a:t>
                </a:r>
                <a:r>
                  <a:rPr kumimoji="1" lang="zh-CN" altLang="en-US" dirty="0">
                    <a:latin typeface="STSong" charset="-122"/>
                    <a:ea typeface="STSong" charset="-122"/>
                    <a:cs typeface="STSong" charset="-122"/>
                  </a:rPr>
                  <a:t>上述结果表明重力波对土卫六高层大气的影响不可忽略</a:t>
                </a:r>
                <a:r>
                  <a:rPr kumimoji="1" lang="en-US" altLang="zh-CN" dirty="0">
                    <a:latin typeface="STSong" charset="-122"/>
                    <a:ea typeface="STSong" charset="-122"/>
                    <a:cs typeface="STSong" charset="-122"/>
                  </a:rPr>
                  <a:t>.</a:t>
                </a:r>
                <a:endParaRPr kumimoji="1" lang="en-US" altLang="zh-CN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88" y="5220194"/>
                <a:ext cx="11062758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441" t="-4061" b="-55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1529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D514-C95C-D242-82AF-7DFE61C1A47F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42888" y="157162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/>
              <a:t>线性重力波模型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42888" y="865048"/>
            <a:ext cx="1106275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STSong" charset="-122"/>
                <a:ea typeface="STSong" charset="-122"/>
                <a:cs typeface="STSong" charset="-122"/>
              </a:rPr>
              <a:t>模型假设条件：</a:t>
            </a:r>
            <a:endParaRPr kumimoji="1" lang="en-US" altLang="zh-CN" sz="2000" dirty="0">
              <a:latin typeface="STSong" charset="-122"/>
              <a:ea typeface="STSong" charset="-122"/>
              <a:cs typeface="STSong" charset="-122"/>
            </a:endParaRPr>
          </a:p>
          <a:p>
            <a:r>
              <a:rPr kumimoji="1" lang="zh-CN" altLang="en-US" dirty="0">
                <a:latin typeface="STSong" charset="-122"/>
                <a:ea typeface="STSong" charset="-122"/>
                <a:cs typeface="STSong" charset="-122"/>
              </a:rPr>
              <a:t>➣ 背景大气为平面的</a:t>
            </a:r>
            <a:r>
              <a:rPr kumimoji="1" lang="en-US" altLang="zh-CN" dirty="0">
                <a:latin typeface="STSong" charset="-122"/>
                <a:ea typeface="STSong" charset="-122"/>
                <a:cs typeface="STSong" charset="-122"/>
              </a:rPr>
              <a:t>(</a:t>
            </a:r>
            <a:r>
              <a:rPr kumimoji="1" lang="zh-CN" altLang="en-US" dirty="0">
                <a:latin typeface="STSong" charset="-122"/>
                <a:ea typeface="STSong" charset="-122"/>
                <a:cs typeface="STSong" charset="-122"/>
              </a:rPr>
              <a:t>局部</a:t>
            </a:r>
            <a:r>
              <a:rPr kumimoji="1" lang="en-US" altLang="zh-CN" dirty="0">
                <a:latin typeface="STSong" charset="-122"/>
                <a:ea typeface="STSong" charset="-122"/>
                <a:cs typeface="STSong" charset="-122"/>
              </a:rPr>
              <a:t>)</a:t>
            </a:r>
            <a:r>
              <a:rPr kumimoji="1" lang="zh-CN" altLang="en-US" dirty="0">
                <a:latin typeface="STSong" charset="-122"/>
                <a:ea typeface="STSong" charset="-122"/>
                <a:cs typeface="STSong" charset="-122"/>
              </a:rPr>
              <a:t>以及是流体静力学平衡的，忽略科里奥利效应</a:t>
            </a:r>
            <a:r>
              <a:rPr kumimoji="1" lang="en-US" altLang="zh-CN" dirty="0">
                <a:latin typeface="STSong" charset="-122"/>
                <a:ea typeface="STSong" charset="-122"/>
                <a:cs typeface="STSong" charset="-122"/>
              </a:rPr>
              <a:t>;</a:t>
            </a:r>
          </a:p>
          <a:p>
            <a:r>
              <a:rPr kumimoji="1" lang="zh-CN" altLang="en-US" dirty="0">
                <a:latin typeface="STSong" charset="-122"/>
                <a:ea typeface="STSong" charset="-122"/>
                <a:cs typeface="STSong" charset="-122"/>
              </a:rPr>
              <a:t>➣ 忽略大气背景风；</a:t>
            </a:r>
            <a:endParaRPr kumimoji="1" lang="en-US" altLang="zh-CN" dirty="0">
              <a:latin typeface="STSong" charset="-122"/>
              <a:ea typeface="STSong" charset="-122"/>
              <a:cs typeface="STSong" charset="-122"/>
            </a:endParaRPr>
          </a:p>
          <a:p>
            <a:r>
              <a:rPr kumimoji="1" lang="zh-CN" altLang="en-US" dirty="0">
                <a:latin typeface="STSong" charset="-122"/>
                <a:ea typeface="STSong" charset="-122"/>
                <a:cs typeface="STSong" charset="-122"/>
              </a:rPr>
              <a:t>➣ 采用非弹性近似</a:t>
            </a:r>
            <a:r>
              <a:rPr kumimoji="1" lang="en-US" altLang="zh-CN" dirty="0">
                <a:latin typeface="STSong" charset="-122"/>
                <a:ea typeface="STSong" charset="-122"/>
                <a:cs typeface="STSong" charset="-122"/>
              </a:rPr>
              <a:t>(</a:t>
            </a:r>
            <a:r>
              <a:rPr kumimoji="1" lang="zh-CN" altLang="en-US" dirty="0">
                <a:latin typeface="STSong" charset="-122"/>
                <a:ea typeface="STSong" charset="-122"/>
                <a:cs typeface="STSong" charset="-122"/>
              </a:rPr>
              <a:t>排除声波</a:t>
            </a:r>
            <a:r>
              <a:rPr kumimoji="1" lang="en-US" altLang="zh-CN" dirty="0">
                <a:latin typeface="STSong" charset="-122"/>
                <a:ea typeface="STSong" charset="-122"/>
                <a:cs typeface="STSong" charset="-122"/>
              </a:rPr>
              <a:t>).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38" y="2449089"/>
            <a:ext cx="4580000" cy="35543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0738" y="2130198"/>
            <a:ext cx="2457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STSong" charset="-122"/>
                <a:ea typeface="STSong" charset="-122"/>
                <a:cs typeface="STSong" charset="-122"/>
              </a:rPr>
              <a:t>模型方程组：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800" y="2356014"/>
            <a:ext cx="4778272" cy="36112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202" y="1739342"/>
            <a:ext cx="1127036" cy="540611"/>
          </a:xfrm>
          <a:prstGeom prst="rect">
            <a:avLst/>
          </a:prstGeom>
        </p:spPr>
      </p:pic>
      <p:cxnSp>
        <p:nvCxnSpPr>
          <p:cNvPr id="10" name="直线箭头连接符 9"/>
          <p:cNvCxnSpPr/>
          <p:nvPr/>
        </p:nvCxnSpPr>
        <p:spPr>
          <a:xfrm flipV="1">
            <a:off x="3254811" y="2562492"/>
            <a:ext cx="5146239" cy="753460"/>
          </a:xfrm>
          <a:prstGeom prst="straightConnector1">
            <a:avLst/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 rot="21044592">
            <a:off x="4671519" y="2477544"/>
            <a:ext cx="1844296" cy="369332"/>
          </a:xfrm>
          <a:prstGeom prst="rect">
            <a:avLst/>
          </a:prstGeom>
          <a:noFill/>
          <a:ln w="158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  <a:t>质量连续性方程</a:t>
            </a:r>
          </a:p>
        </p:txBody>
      </p:sp>
      <p:cxnSp>
        <p:nvCxnSpPr>
          <p:cNvPr id="14" name="直线箭头连接符 13"/>
          <p:cNvCxnSpPr/>
          <p:nvPr/>
        </p:nvCxnSpPr>
        <p:spPr>
          <a:xfrm flipV="1">
            <a:off x="5326377" y="3840185"/>
            <a:ext cx="1847511" cy="140266"/>
          </a:xfrm>
          <a:prstGeom prst="straightConnector1">
            <a:avLst/>
          </a:prstGeom>
          <a:ln w="190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左大括号 14"/>
          <p:cNvSpPr/>
          <p:nvPr/>
        </p:nvSpPr>
        <p:spPr>
          <a:xfrm>
            <a:off x="7173888" y="3248424"/>
            <a:ext cx="487521" cy="1183522"/>
          </a:xfrm>
          <a:prstGeom prst="leftBrac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 rot="21335914">
            <a:off x="5717673" y="3460388"/>
            <a:ext cx="1166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C000"/>
                </a:solidFill>
                <a:latin typeface="Times New Roman" charset="0"/>
                <a:ea typeface="Times New Roman" charset="0"/>
                <a:cs typeface="Times New Roman" charset="0"/>
              </a:rPr>
              <a:t>N-S </a:t>
            </a:r>
            <a:r>
              <a:rPr kumimoji="1" lang="zh-CN" altLang="en-US" dirty="0">
                <a:solidFill>
                  <a:srgbClr val="FFC000"/>
                </a:solidFill>
                <a:latin typeface="Times New Roman" charset="0"/>
                <a:ea typeface="Times New Roman" charset="0"/>
                <a:cs typeface="Times New Roman" charset="0"/>
              </a:rPr>
              <a:t>方程</a:t>
            </a:r>
          </a:p>
        </p:txBody>
      </p:sp>
      <p:sp>
        <p:nvSpPr>
          <p:cNvPr id="19" name="矩形 18"/>
          <p:cNvSpPr/>
          <p:nvPr/>
        </p:nvSpPr>
        <p:spPr>
          <a:xfrm>
            <a:off x="3611148" y="3677615"/>
            <a:ext cx="1279599" cy="1208710"/>
          </a:xfrm>
          <a:prstGeom prst="rect">
            <a:avLst/>
          </a:prstGeom>
          <a:solidFill>
            <a:schemeClr val="bg1">
              <a:alpha val="0"/>
            </a:schemeClr>
          </a:solidFill>
          <a:ln w="22225">
            <a:solidFill>
              <a:srgbClr val="FF0000"/>
            </a:solidFill>
            <a:prstDash val="dash"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>
              <a:solidFill>
                <a:srgbClr val="FF0000"/>
              </a:solidFill>
            </a:endParaRPr>
          </a:p>
          <a:p>
            <a:pPr algn="ctr"/>
            <a:r>
              <a:rPr kumimoji="1" lang="zh-CN" altLang="en-US" dirty="0">
                <a:solidFill>
                  <a:srgbClr val="FF0000"/>
                </a:solidFill>
              </a:rPr>
              <a:t>忽略此项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algn="ctr"/>
            <a:endParaRPr kumimoji="1"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1551449" y="4408765"/>
            <a:ext cx="1763149" cy="1288842"/>
          </a:xfrm>
          <a:prstGeom prst="rect">
            <a:avLst/>
          </a:prstGeom>
          <a:noFill/>
          <a:ln w="2222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箭头连接符 20"/>
          <p:cNvCxnSpPr/>
          <p:nvPr/>
        </p:nvCxnSpPr>
        <p:spPr>
          <a:xfrm flipV="1">
            <a:off x="3427163" y="5048618"/>
            <a:ext cx="3916637" cy="74122"/>
          </a:xfrm>
          <a:prstGeom prst="straightConnector1">
            <a:avLst/>
          </a:prstGeom>
          <a:ln w="1905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324698" y="179154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TFangsong" charset="-122"/>
                <a:ea typeface="STFangsong" charset="-122"/>
                <a:cs typeface="STFangsong" charset="-122"/>
              </a:rPr>
              <a:t>扰动方法：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128589" y="5893465"/>
                <a:ext cx="4924756" cy="502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mr-IN" altLang="zh-CN" i="1" smtClean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𝑉</m:t>
                        </m:r>
                      </m:e>
                    </m:acc>
                    <m:r>
                      <a:rPr kumimoji="1" lang="en-US" altLang="zh-CN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𝑢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𝑣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𝑤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,  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𝜈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zh-C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mr-IN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kumimoji="1" lang="mr-IN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den>
                    </m:f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 </m:t>
                    </m:r>
                    <m:r>
                      <a:rPr kumimoji="1" lang="zh-CN" altLang="en-US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𝜃</m:t>
                    </m:r>
                  </m:oMath>
                </a14:m>
                <a:r>
                  <a:rPr kumimoji="1"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zh-CN" altLang="en-US" dirty="0">
                    <a:latin typeface="Times New Roman" charset="0"/>
                    <a:ea typeface="Times New Roman" charset="0"/>
                    <a:cs typeface="Times New Roman" charset="0"/>
                  </a:rPr>
                  <a:t>为位温</a:t>
                </a:r>
                <a:r>
                  <a:rPr kumimoji="1"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:r>
                  <a:rPr kumimoji="1" lang="zh-CN" altLang="en-US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Pr</m:t>
                    </m:r>
                  </m:oMath>
                </a14:m>
                <a:r>
                  <a:rPr kumimoji="1"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zh-CN" altLang="en-US" dirty="0">
                    <a:latin typeface="Times New Roman" charset="0"/>
                    <a:ea typeface="Times New Roman" charset="0"/>
                    <a:cs typeface="Times New Roman" charset="0"/>
                  </a:rPr>
                  <a:t>为普朗特数</a:t>
                </a:r>
                <a:r>
                  <a:rPr kumimoji="1"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  </a:t>
                </a:r>
                <a:endParaRPr kumimoji="1" lang="zh-CN" alt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89" y="5893465"/>
                <a:ext cx="4924756" cy="502958"/>
              </a:xfrm>
              <a:prstGeom prst="rect">
                <a:avLst/>
              </a:prstGeom>
              <a:blipFill rotWithShape="0">
                <a:blip r:embed="rId5"/>
                <a:stretch>
                  <a:fillRect t="-7317" b="-658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6297475" y="5630739"/>
                <a:ext cx="9151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𝑝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𝑅𝑇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7475" y="5630739"/>
                <a:ext cx="915187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4667" r="-7333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/>
          <p:cNvSpPr txBox="1"/>
          <p:nvPr/>
        </p:nvSpPr>
        <p:spPr>
          <a:xfrm>
            <a:off x="5035807" y="560661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状态方程：</a:t>
            </a:r>
          </a:p>
        </p:txBody>
      </p:sp>
      <p:cxnSp>
        <p:nvCxnSpPr>
          <p:cNvPr id="27" name="直线箭头连接符 26"/>
          <p:cNvCxnSpPr/>
          <p:nvPr/>
        </p:nvCxnSpPr>
        <p:spPr>
          <a:xfrm flipV="1">
            <a:off x="7321193" y="5722421"/>
            <a:ext cx="1289407" cy="33982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8874030" y="1664264"/>
                <a:ext cx="2881494" cy="4176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𝑋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𝛿</m:t>
                      </m:r>
                      <m:r>
                        <a:rPr kumimoji="1" lang="en-US" altLang="zh-CN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𝑋</m:t>
                      </m:r>
                      <m:d>
                        <m:dPr>
                          <m:ctrlPr>
                            <a:rPr kumimoji="1" lang="mr-IN" altLang="zh-CN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𝑧</m:t>
                          </m:r>
                        </m:e>
                      </m:d>
                      <m:sSup>
                        <m:sSupPr>
                          <m:ctrlPr>
                            <a:rPr kumimoji="1" lang="mr-IN" altLang="zh-CN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𝑖</m:t>
                          </m:r>
                          <m:d>
                            <m:dPr>
                              <m:ctrlPr>
                                <a:rPr kumimoji="1" lang="mr-IN" altLang="zh-CN" i="1"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𝑥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𝑦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kumimoji="1" lang="en-US" altLang="zh-CN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4030" y="1664264"/>
                <a:ext cx="2881494" cy="41761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3386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D514-C95C-D242-82AF-7DFE61C1A47F}" type="slidenum">
              <a:rPr kumimoji="1" lang="zh-CN" altLang="en-US" smtClean="0"/>
              <a:t>9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206966" y="330992"/>
                <a:ext cx="11765959" cy="153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000" dirty="0">
                    <a:latin typeface="STSong" charset="-122"/>
                    <a:ea typeface="STSong" charset="-122"/>
                    <a:cs typeface="STSong" charset="-122"/>
                  </a:rPr>
                  <a:t>➣ 将波动形式代入，整理，得到关于垂直风速扰动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i="1" smtClean="0">
                            <a:latin typeface="Cambria Math" panose="02040503050406030204" pitchFamily="18" charset="0"/>
                            <a:ea typeface="STSong" charset="-122"/>
                            <a:cs typeface="STSong" charset="-122"/>
                          </a:rPr>
                        </m:ctrlPr>
                      </m:sSupPr>
                      <m:e>
                        <m:r>
                          <a:rPr kumimoji="1" lang="en-US" altLang="zh-CN" sz="2000" b="0" i="1" smtClean="0">
                            <a:latin typeface="Cambria Math" charset="0"/>
                            <a:ea typeface="STSong" charset="-122"/>
                            <a:cs typeface="STSong" charset="-122"/>
                          </a:rPr>
                          <m:t>𝑤</m:t>
                        </m:r>
                      </m:e>
                      <m:sup>
                        <m:r>
                          <a:rPr kumimoji="1" lang="en-US" altLang="zh-CN" sz="2000" b="0" i="1" smtClean="0">
                            <a:latin typeface="Cambria Math" charset="0"/>
                            <a:ea typeface="STSong" charset="-122"/>
                            <a:cs typeface="STSong" charset="-122"/>
                          </a:rPr>
                          <m:t>′</m:t>
                        </m:r>
                      </m:sup>
                    </m:sSup>
                  </m:oMath>
                </a14:m>
                <a:r>
                  <a:rPr kumimoji="1" lang="zh-CN" alt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的方程：</a:t>
                </a:r>
                <a:endParaRPr kumimoji="1" lang="en-US" altLang="zh-CN" sz="20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kumimoji="1" lang="en-US" altLang="zh-CN" sz="20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kumimoji="1" lang="en-US" altLang="zh-CN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kumimoji="1" lang="en-US" altLang="zh-CN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kumimoji="1" lang="zh-CN" alt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66" y="330992"/>
                <a:ext cx="11765959" cy="1538883"/>
              </a:xfrm>
              <a:prstGeom prst="rect">
                <a:avLst/>
              </a:prstGeom>
              <a:blipFill rotWithShape="0">
                <a:blip r:embed="rId2"/>
                <a:stretch>
                  <a:fillRect l="-570" t="-27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731" y="706699"/>
            <a:ext cx="9234744" cy="8590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8453014" y="150451"/>
                <a:ext cx="3627211" cy="5729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𝑠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𝛾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rad>
                      <m:r>
                        <a:rPr kumimoji="1" lang="is-I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+∞,  </m:t>
                      </m:r>
                      <m:f>
                        <m:fPr>
                          <m:ctrlPr>
                            <a:rPr kumimoji="1" lang="mr-IN" altLang="zh-C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mr-IN" altLang="zh-C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𝑑𝑧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⟶0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3014" y="150451"/>
                <a:ext cx="3627211" cy="5729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8452107" y="150451"/>
            <a:ext cx="3627211" cy="572977"/>
          </a:xfrm>
          <a:prstGeom prst="rect">
            <a:avLst/>
          </a:prstGeom>
          <a:noFill/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" name="直线箭头连接符 6"/>
          <p:cNvCxnSpPr/>
          <p:nvPr/>
        </p:nvCxnSpPr>
        <p:spPr>
          <a:xfrm flipH="1">
            <a:off x="7600950" y="340552"/>
            <a:ext cx="743858" cy="38287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7287888" y="-28309"/>
            <a:ext cx="1009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故忽略此项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59097" y="1850361"/>
            <a:ext cx="1505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STSong" charset="-122"/>
                <a:ea typeface="STSong" charset="-122"/>
                <a:cs typeface="STSong" charset="-122"/>
              </a:rPr>
              <a:t>➣ 做变换</a:t>
            </a:r>
            <a:r>
              <a:rPr kumimoji="1" lang="zh-CN" altLang="en-US" dirty="0">
                <a:latin typeface="STSong" charset="-122"/>
                <a:ea typeface="STSong" charset="-122"/>
                <a:cs typeface="STSong" charset="-122"/>
              </a:rPr>
              <a:t>：</a:t>
            </a:r>
            <a:endParaRPr kumimoji="1"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963" y="1736323"/>
            <a:ext cx="4267200" cy="6477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983953" y="181212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STSong" charset="-122"/>
                <a:ea typeface="STSong" charset="-122"/>
                <a:cs typeface="STSong" charset="-122"/>
              </a:rPr>
              <a:t>得到</a:t>
            </a:r>
            <a:r>
              <a:rPr kumimoji="1" lang="zh-CN" altLang="en-US" sz="2000" dirty="0">
                <a:latin typeface="STFangsong" charset="-122"/>
                <a:ea typeface="STFangsong" charset="-122"/>
                <a:cs typeface="STFangsong" charset="-122"/>
              </a:rPr>
              <a:t>：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720" y="1584930"/>
            <a:ext cx="2374900" cy="9144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67" y="2938192"/>
            <a:ext cx="4483100" cy="9652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9146598" y="1821885"/>
            <a:ext cx="17892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STSong" charset="-122"/>
                <a:ea typeface="STSong" charset="-122"/>
                <a:cs typeface="STSong" charset="-122"/>
              </a:rPr>
              <a:t>其</a:t>
            </a:r>
            <a:r>
              <a:rPr kumimoji="1" lang="en-US" altLang="zh-CN" sz="2000" dirty="0">
                <a:latin typeface="STSong" charset="-122"/>
                <a:ea typeface="STSong" charset="-122"/>
                <a:cs typeface="STSong" charset="-122"/>
              </a:rPr>
              <a:t>WKB</a:t>
            </a:r>
            <a:r>
              <a:rPr kumimoji="1" lang="zh-CN" altLang="en-US" sz="2000" dirty="0">
                <a:latin typeface="STSong" charset="-122"/>
                <a:ea typeface="STSong" charset="-122"/>
                <a:cs typeface="STSong" charset="-122"/>
              </a:rPr>
              <a:t>解为</a:t>
            </a:r>
            <a:r>
              <a:rPr kumimoji="1" lang="zh-CN" altLang="en-US" sz="2000" dirty="0">
                <a:latin typeface="STFangsong" charset="-122"/>
                <a:ea typeface="STFangsong" charset="-122"/>
                <a:cs typeface="STFangsong" charset="-122"/>
              </a:rPr>
              <a:t>：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350766" y="3239075"/>
            <a:ext cx="1587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STSong" charset="-122"/>
                <a:ea typeface="STSong" charset="-122"/>
                <a:cs typeface="STSong" charset="-122"/>
              </a:rPr>
              <a:t>为色散关系</a:t>
            </a:r>
            <a:r>
              <a:rPr kumimoji="1" lang="en-US" altLang="zh-CN" sz="2000" dirty="0">
                <a:latin typeface="STSong" charset="-122"/>
                <a:ea typeface="STSong" charset="-122"/>
                <a:cs typeface="STSong" charset="-122"/>
              </a:rPr>
              <a:t>. </a:t>
            </a:r>
            <a:endParaRPr kumimoji="1" lang="zh-CN" altLang="en-US" sz="2000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550" y="2311865"/>
            <a:ext cx="3962400" cy="90170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405504" y="3273590"/>
            <a:ext cx="1018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>
                <a:latin typeface="STSong" charset="-122"/>
                <a:ea typeface="STSong" charset="-122"/>
                <a:cs typeface="STSong" charset="-122"/>
              </a:rPr>
              <a:t>其中：</a:t>
            </a:r>
            <a:r>
              <a:rPr kumimoji="1" lang="en-US" altLang="zh-CN" sz="2000" dirty="0">
                <a:latin typeface="STSong" charset="-122"/>
                <a:ea typeface="STSong" charset="-122"/>
                <a:cs typeface="STSong" charset="-122"/>
              </a:rPr>
              <a:t> </a:t>
            </a:r>
            <a:endParaRPr kumimoji="1" lang="zh-CN" altLang="en-US" sz="2000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0592" y="3227464"/>
            <a:ext cx="2216006" cy="4888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8684301" y="3126448"/>
                <a:ext cx="3195898" cy="6253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 </m:t>
                      </m:r>
                      <m:r>
                        <a:rPr kumimoji="1" lang="zh-CN" altLang="en-US" sz="1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kumimoji="1" lang="en-US" altLang="zh-CN" sz="1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sSubSup>
                        <m:sSubSupPr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1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zh-CN" sz="1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</m:sub>
                        <m:sup>
                          <m:r>
                            <a:rPr kumimoji="1" lang="en-US" altLang="zh-CN" sz="1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CN" sz="1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p>
                        <m:sSupPr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mr-IN" altLang="zh-CN" sz="14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14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kumimoji="1" lang="en-US" altLang="zh-CN" sz="1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kumimoji="1" lang="en-US" altLang="zh-CN" sz="1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1" lang="mr-IN" altLang="zh-CN" sz="14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1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sz="1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1400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4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kumimoji="1" lang="en-US" altLang="zh-CN" sz="14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𝜌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zh-CN" sz="1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sz="1400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4301" y="3126448"/>
                <a:ext cx="3195898" cy="62536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486211" y="3856073"/>
                <a:ext cx="1086759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000" dirty="0">
                    <a:latin typeface="STSong" charset="-122"/>
                    <a:ea typeface="STSong" charset="-122"/>
                    <a:cs typeface="STSong" charset="-122"/>
                  </a:rPr>
                  <a:t>这是一个关于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smtClean="0">
                            <a:latin typeface="Cambria Math" panose="02040503050406030204" pitchFamily="18" charset="0"/>
                            <a:ea typeface="STSong" charset="-122"/>
                            <a:cs typeface="STSong" charset="-122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charset="0"/>
                            <a:ea typeface="STSong" charset="-122"/>
                            <a:cs typeface="STSong" charset="-122"/>
                          </a:rPr>
                          <m:t>𝑘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charset="0"/>
                            <a:ea typeface="STSong" charset="-122"/>
                            <a:cs typeface="STSong" charset="-122"/>
                          </a:rPr>
                          <m:t>𝑧</m:t>
                        </m:r>
                      </m:sub>
                    </m:sSub>
                  </m:oMath>
                </a14:m>
                <a:r>
                  <a:rPr kumimoji="1" lang="zh-CN" altLang="en-US" sz="2000" dirty="0">
                    <a:latin typeface="STSong" charset="-122"/>
                    <a:ea typeface="STSong" charset="-122"/>
                    <a:cs typeface="STSong" charset="-122"/>
                  </a:rPr>
                  <a:t> 的六阶多形式方程，有三对解，分别对应于浮力波、</a:t>
                </a:r>
                <a:r>
                  <a:rPr kumimoji="1" lang="zh-CN" altLang="en-US" sz="2000" b="1" dirty="0">
                    <a:solidFill>
                      <a:srgbClr val="FF0000"/>
                    </a:solidFill>
                    <a:latin typeface="STSong" charset="-122"/>
                    <a:ea typeface="STSong" charset="-122"/>
                    <a:cs typeface="STSong" charset="-122"/>
                  </a:rPr>
                  <a:t>由分子黏度导致的重力波</a:t>
                </a:r>
                <a:r>
                  <a:rPr kumimoji="1" lang="zh-CN" altLang="en-US" sz="2000" dirty="0">
                    <a:latin typeface="STSong" charset="-122"/>
                    <a:ea typeface="STSong" charset="-122"/>
                    <a:cs typeface="STSong" charset="-122"/>
                  </a:rPr>
                  <a:t>和由热传导导致的波</a:t>
                </a:r>
                <a:r>
                  <a:rPr kumimoji="1" lang="en-US" altLang="zh-CN" sz="2000" dirty="0">
                    <a:latin typeface="STSong" charset="-122"/>
                    <a:ea typeface="STSong" charset="-122"/>
                    <a:cs typeface="STSong" charset="-122"/>
                  </a:rPr>
                  <a:t>.</a:t>
                </a:r>
                <a:endParaRPr kumimoji="1" lang="zh-CN" altLang="en-US" sz="2000" dirty="0">
                  <a:latin typeface="STSong" charset="-122"/>
                  <a:ea typeface="STSong" charset="-122"/>
                  <a:cs typeface="STSong" charset="-122"/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11" y="3856073"/>
                <a:ext cx="10867590" cy="707886"/>
              </a:xfrm>
              <a:prstGeom prst="rect">
                <a:avLst/>
              </a:prstGeom>
              <a:blipFill rotWithShape="0">
                <a:blip r:embed="rId11"/>
                <a:stretch>
                  <a:fillRect l="-617" t="-6897" b="-14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/>
          <p:cNvSpPr/>
          <p:nvPr/>
        </p:nvSpPr>
        <p:spPr>
          <a:xfrm>
            <a:off x="405504" y="4749214"/>
            <a:ext cx="17876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dirty="0">
                <a:latin typeface="STSong" charset="-122"/>
                <a:ea typeface="STSong" charset="-122"/>
                <a:cs typeface="STSong" charset="-122"/>
              </a:rPr>
              <a:t>➣ 极化关系：</a:t>
            </a:r>
            <a:endParaRPr lang="zh-CN" altLang="en-US" sz="2000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5123613"/>
            <a:ext cx="4019768" cy="1568897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562" y="5123613"/>
            <a:ext cx="5288772" cy="148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8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</TotalTime>
  <Words>769</Words>
  <Application>Microsoft Office PowerPoint</Application>
  <PresentationFormat>宽屏</PresentationFormat>
  <Paragraphs>102</Paragraphs>
  <Slides>13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DengXian</vt:lpstr>
      <vt:lpstr>DengXian Light</vt:lpstr>
      <vt:lpstr>STFangsong</vt:lpstr>
      <vt:lpstr>STSong</vt:lpstr>
      <vt:lpstr>Arial</vt:lpstr>
      <vt:lpstr>Cambria Math</vt:lpstr>
      <vt:lpstr>Times New Roman</vt:lpstr>
      <vt:lpstr>Office 主题</vt:lpstr>
      <vt:lpstr>The Dissipation of Gravity Waves on Titan's Upper Atmosphere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2009853pse30001@student.must.edu.mo</cp:lastModifiedBy>
  <cp:revision>28</cp:revision>
  <dcterms:created xsi:type="dcterms:W3CDTF">2020-06-17T04:22:51Z</dcterms:created>
  <dcterms:modified xsi:type="dcterms:W3CDTF">2021-03-29T11:43:05Z</dcterms:modified>
</cp:coreProperties>
</file>